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9144000" cy="5143500" type="screen16x9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526-4F91-9CF9-9E69467C802B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B526-4F91-9CF9-9E69467C802B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B526-4F91-9CF9-9E69467C802B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B526-4F91-9CF9-9E69467C802B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B526-4F91-9CF9-9E69467C802B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B526-4F91-9CF9-9E69467C802B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B526-4F91-9CF9-9E69467C802B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B526-4F91-9CF9-9E69467C802B}"/>
              </c:ext>
            </c:extLst>
          </c:dPt>
          <c:cat>
            <c:strRef>
              <c:f>Sheet1!$A$2:$A$9</c:f>
              <c:strCache>
                <c:ptCount val="8"/>
                <c:pt idx="0">
                  <c:v>Quiet neighborhoods</c:v>
                </c:pt>
                <c:pt idx="1">
                  <c:v>Safety</c:v>
                </c:pt>
                <c:pt idx="2">
                  <c:v>Scenery &amp; Environment</c:v>
                </c:pt>
                <c:pt idx="3">
                  <c:v>Schools</c:v>
                </c:pt>
                <c:pt idx="4">
                  <c:v>Small town feel</c:v>
                </c:pt>
                <c:pt idx="5">
                  <c:v>Parks &amp; Open Spaces</c:v>
                </c:pt>
                <c:pt idx="6">
                  <c:v>Recreation &amp; Special Events</c:v>
                </c:pt>
                <c:pt idx="7">
                  <c:v>Other (please specify)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0.76049999999999995</c:v>
                </c:pt>
                <c:pt idx="1">
                  <c:v>0.67069999999999996</c:v>
                </c:pt>
                <c:pt idx="2">
                  <c:v>0.4521</c:v>
                </c:pt>
                <c:pt idx="3">
                  <c:v>0.26200000000000001</c:v>
                </c:pt>
                <c:pt idx="4">
                  <c:v>0.78890000000000005</c:v>
                </c:pt>
                <c:pt idx="5">
                  <c:v>0.55389999999999995</c:v>
                </c:pt>
                <c:pt idx="6">
                  <c:v>0.38469999999999999</c:v>
                </c:pt>
                <c:pt idx="7">
                  <c:v>9.2799999999999994E-2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526-4F91-9CF9-9E69467C80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Interested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Planning for the next 20-years of growth</c:v>
                </c:pt>
                <c:pt idx="1">
                  <c:v>Revising land development code requirements</c:v>
                </c:pt>
                <c:pt idx="2">
                  <c:v>Participating in local land use decisions, such as residential subdivisions, commercial developments, etc.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0.36880000000000002</c:v>
                </c:pt>
                <c:pt idx="1">
                  <c:v>0.26240000000000002</c:v>
                </c:pt>
                <c:pt idx="2">
                  <c:v>0.3574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A-411E-81BE-C6B7A0F7791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Interested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Planning for the next 20-years of growth</c:v>
                </c:pt>
                <c:pt idx="1">
                  <c:v>Revising land development code requirements</c:v>
                </c:pt>
                <c:pt idx="2">
                  <c:v>Participating in local land use decisions, such as residential subdivisions, commercial developments, etc.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0.42280000000000001</c:v>
                </c:pt>
                <c:pt idx="1">
                  <c:v>0.4768</c:v>
                </c:pt>
                <c:pt idx="2">
                  <c:v>0.39639999999999997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A-411E-81BE-C6B7A0F7791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Interested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Planning for the next 20-years of growth</c:v>
                </c:pt>
                <c:pt idx="1">
                  <c:v>Revising land development code requirements</c:v>
                </c:pt>
                <c:pt idx="2">
                  <c:v>Participating in local land use decisions, such as residential subdivisions, commercial developments, etc.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0.2084</c:v>
                </c:pt>
                <c:pt idx="1">
                  <c:v>0.26090000000000002</c:v>
                </c:pt>
                <c:pt idx="2">
                  <c:v>0.2462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A-411E-81BE-C6B7A0F779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E50D-420B-B1F8-1F76E24B7FE2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E50D-420B-B1F8-1F76E24B7FE2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E50D-420B-B1F8-1F76E24B7FE2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E50D-420B-B1F8-1F76E24B7FE2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E50D-420B-B1F8-1F76E24B7FE2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E50D-420B-B1F8-1F76E24B7FE2}"/>
              </c:ext>
            </c:extLst>
          </c:dPt>
          <c:cat>
            <c:strRef>
              <c:f>Sheet1!$A$2:$A$7</c:f>
              <c:strCache>
                <c:ptCount val="6"/>
                <c:pt idx="0">
                  <c:v>Oregon Land Use Program basics</c:v>
                </c:pt>
                <c:pt idx="1">
                  <c:v>Quarterly updates on land use applications and developments happening around the City</c:v>
                </c:pt>
                <c:pt idx="2">
                  <c:v>How to effectively participate in a public hearing</c:v>
                </c:pt>
                <c:pt idx="3">
                  <c:v>Pending state legislation or rule-making and potential impacts on Central Point</c:v>
                </c:pt>
                <c:pt idx="4">
                  <c:v>How to apply for a permit to build an ADU or remodel your house</c:v>
                </c:pt>
                <c:pt idx="5">
                  <c:v>Other topics of interest (please describe)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0.3473</c:v>
                </c:pt>
                <c:pt idx="1">
                  <c:v>0.76280000000000003</c:v>
                </c:pt>
                <c:pt idx="2">
                  <c:v>0.307</c:v>
                </c:pt>
                <c:pt idx="3">
                  <c:v>0.69769999999999999</c:v>
                </c:pt>
                <c:pt idx="4">
                  <c:v>0.28220000000000001</c:v>
                </c:pt>
                <c:pt idx="5">
                  <c:v>3.7199999999999997E-2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50D-420B-B1F8-1F76E24B7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Easter Eggstravaganza</c:v>
                </c:pt>
                <c:pt idx="1">
                  <c:v>Made in Southern Oregon</c:v>
                </c:pt>
                <c:pt idx="2">
                  <c:v>4th of July</c:v>
                </c:pt>
                <c:pt idx="3">
                  <c:v>Movies in the Park</c:v>
                </c:pt>
                <c:pt idx="4">
                  <c:v>Hispanic Heritage Celebration</c:v>
                </c:pt>
                <c:pt idx="5">
                  <c:v>Battle of the Food Trucks</c:v>
                </c:pt>
                <c:pt idx="6">
                  <c:v>Community Christmas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0.30980000000000002</c:v>
                </c:pt>
                <c:pt idx="1">
                  <c:v>0.67069999999999996</c:v>
                </c:pt>
                <c:pt idx="2">
                  <c:v>0.83809999999999996</c:v>
                </c:pt>
                <c:pt idx="3">
                  <c:v>0.31780000000000003</c:v>
                </c:pt>
                <c:pt idx="4">
                  <c:v>9.1300000000000006E-2</c:v>
                </c:pt>
                <c:pt idx="5">
                  <c:v>0.44009999999999999</c:v>
                </c:pt>
                <c:pt idx="6">
                  <c:v>0.58919999999999995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B-4128-BE74-BD0DBA1E1A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Easter Eggstravaganza</c:v>
                </c:pt>
                <c:pt idx="1">
                  <c:v>Made in Southern Oregon</c:v>
                </c:pt>
                <c:pt idx="2">
                  <c:v>4th of July</c:v>
                </c:pt>
                <c:pt idx="3">
                  <c:v>Movies in the Park</c:v>
                </c:pt>
                <c:pt idx="4">
                  <c:v>Hispanic Heritage Celebration</c:v>
                </c:pt>
                <c:pt idx="5">
                  <c:v>Battle of the Food Trucks</c:v>
                </c:pt>
                <c:pt idx="6">
                  <c:v>Community Christmas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>
                  <c:v>0.63460000000000005</c:v>
                </c:pt>
                <c:pt idx="1">
                  <c:v>0.26500000000000001</c:v>
                </c:pt>
                <c:pt idx="2">
                  <c:v>0.15440000000000001</c:v>
                </c:pt>
                <c:pt idx="3">
                  <c:v>0.64170000000000005</c:v>
                </c:pt>
                <c:pt idx="4">
                  <c:v>0.73199999999999998</c:v>
                </c:pt>
                <c:pt idx="5">
                  <c:v>0.47310000000000002</c:v>
                </c:pt>
                <c:pt idx="6">
                  <c:v>0.35980000000000001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B-4128-BE74-BD0DBA1E1A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Don't know about this event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Easter Eggstravaganza</c:v>
                </c:pt>
                <c:pt idx="1">
                  <c:v>Made in Southern Oregon</c:v>
                </c:pt>
                <c:pt idx="2">
                  <c:v>4th of July</c:v>
                </c:pt>
                <c:pt idx="3">
                  <c:v>Movies in the Park</c:v>
                </c:pt>
                <c:pt idx="4">
                  <c:v>Hispanic Heritage Celebration</c:v>
                </c:pt>
                <c:pt idx="5">
                  <c:v>Battle of the Food Trucks</c:v>
                </c:pt>
                <c:pt idx="6">
                  <c:v>Community Christmas</c:v>
                </c:pt>
              </c:strCache>
            </c:strRef>
          </c:cat>
          <c:val>
            <c:numRef>
              <c:f>Sheet1!$D$2:$D$8</c:f>
              <c:numCache>
                <c:formatCode>0.00%</c:formatCode>
                <c:ptCount val="7"/>
                <c:pt idx="0">
                  <c:v>5.5599999999999997E-2</c:v>
                </c:pt>
                <c:pt idx="1">
                  <c:v>6.4399999999999999E-2</c:v>
                </c:pt>
                <c:pt idx="2">
                  <c:v>7.4999999999999997E-3</c:v>
                </c:pt>
                <c:pt idx="3">
                  <c:v>4.0500000000000001E-2</c:v>
                </c:pt>
                <c:pt idx="4">
                  <c:v>0.17660000000000001</c:v>
                </c:pt>
                <c:pt idx="5">
                  <c:v>8.6800000000000002E-2</c:v>
                </c:pt>
                <c:pt idx="6">
                  <c:v>5.0999999999999997E-2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B-4128-BE74-BD0DBA1E1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0F1E-4C2D-8BB9-B4E0E8600AA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0F1E-4C2D-8BB9-B4E0E8600AA0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0F1E-4C2D-8BB9-B4E0E8600AA0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0F1E-4C2D-8BB9-B4E0E8600AA0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0F1E-4C2D-8BB9-B4E0E8600AA0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0F1E-4C2D-8BB9-B4E0E8600AA0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0F1E-4C2D-8BB9-B4E0E8600AA0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0F1E-4C2D-8BB9-B4E0E8600AA0}"/>
              </c:ext>
            </c:extLst>
          </c:dPt>
          <c:cat>
            <c:strRef>
              <c:f>Sheet1!$A$2:$A$9</c:f>
              <c:strCache>
                <c:ptCount val="8"/>
                <c:pt idx="0">
                  <c:v>None of the above</c:v>
                </c:pt>
                <c:pt idx="1">
                  <c:v>Don Jones Memorial Park</c:v>
                </c:pt>
                <c:pt idx="2">
                  <c:v>Robert Pfaff Park</c:v>
                </c:pt>
                <c:pt idx="3">
                  <c:v>Twin Creeks Park</c:v>
                </c:pt>
                <c:pt idx="4">
                  <c:v>Don and Flo Bohnert Farm Park</c:v>
                </c:pt>
                <c:pt idx="5">
                  <c:v>Flanagan Park</c:v>
                </c:pt>
                <c:pt idx="6">
                  <c:v>Van Horn Park</c:v>
                </c:pt>
                <c:pt idx="7">
                  <c:v>William Mott Memorial Park &amp; Wetland Area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0.13339999999999999</c:v>
                </c:pt>
                <c:pt idx="1">
                  <c:v>0.40329999999999999</c:v>
                </c:pt>
                <c:pt idx="2">
                  <c:v>0.31780000000000003</c:v>
                </c:pt>
                <c:pt idx="3">
                  <c:v>0.55769999999999997</c:v>
                </c:pt>
                <c:pt idx="4">
                  <c:v>0.2054</c:v>
                </c:pt>
                <c:pt idx="5">
                  <c:v>8.4000000000000005E-2</c:v>
                </c:pt>
                <c:pt idx="6">
                  <c:v>9.2999999999999999E-2</c:v>
                </c:pt>
                <c:pt idx="7">
                  <c:v>4.3499999999999997E-2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F1E-4C2D-8BB9-B4E0E8600A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8576-4B16-B048-4452B196E466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8576-4B16-B048-4452B196E466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8576-4B16-B048-4452B196E466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8576-4B16-B048-4452B196E466}"/>
              </c:ext>
            </c:extLst>
          </c:dPt>
          <c:cat>
            <c:strRef>
              <c:f>Sheet1!$A$2:$A$5</c:f>
              <c:strCache>
                <c:ptCount val="4"/>
                <c:pt idx="0">
                  <c:v>Yes, I support the approval of the general obligation bond.</c:v>
                </c:pt>
                <c:pt idx="1">
                  <c:v>No, I do not support the approval of the general obligation bond.</c:v>
                </c:pt>
                <c:pt idx="2">
                  <c:v>I need more information before making a decision.</c:v>
                </c:pt>
                <c:pt idx="3">
                  <c:v>I have no opinion on this matter.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0.27400000000000002</c:v>
                </c:pt>
                <c:pt idx="1">
                  <c:v>0.3533</c:v>
                </c:pt>
                <c:pt idx="2">
                  <c:v>0.27839999999999998</c:v>
                </c:pt>
                <c:pt idx="3">
                  <c:v>9.4299999999999995E-2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576-4B16-B048-4452B196E4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8408-4F81-BA66-89670A31B9A2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8408-4F81-BA66-89670A31B9A2}"/>
              </c:ext>
            </c:extLst>
          </c:dPt>
          <c:cat>
            <c:strRef>
              <c:f>Sheet1!$A$2:$A$3</c:f>
              <c:strCache>
                <c:ptCount val="2"/>
                <c:pt idx="0">
                  <c:v>Monthly</c:v>
                </c:pt>
                <c:pt idx="1">
                  <c:v>Quarterly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0.55149999999999999</c:v>
                </c:pt>
                <c:pt idx="1">
                  <c:v>0.44850000000000001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08-4F81-BA66-89670A31B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C66-453C-9D50-1E4DEE512C35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BC66-453C-9D50-1E4DEE512C35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BC66-453C-9D50-1E4DEE512C35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BC66-453C-9D50-1E4DEE512C35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BC66-453C-9D50-1E4DEE512C35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BC66-453C-9D50-1E4DEE512C35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BC66-453C-9D50-1E4DEE512C35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BC66-453C-9D50-1E4DEE512C35}"/>
              </c:ext>
            </c:extLst>
          </c:dPt>
          <c:dPt>
            <c:idx val="8"/>
            <c:invertIfNegative val="0"/>
            <c:bubble3D val="0"/>
            <c:spPr>
              <a:solidFill>
                <a:srgbClr val="DB4D5C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1-BC66-453C-9D50-1E4DEE512C35}"/>
              </c:ext>
            </c:extLst>
          </c:dPt>
          <c:dPt>
            <c:idx val="9"/>
            <c:invertIfNegative val="0"/>
            <c:bubble3D val="0"/>
            <c:spPr>
              <a:solidFill>
                <a:srgbClr val="76808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3-BC66-453C-9D50-1E4DEE512C35}"/>
              </c:ext>
            </c:extLst>
          </c:dPt>
          <c:cat>
            <c:strRef>
              <c:f>Sheet1!$A$2:$A$11</c:f>
              <c:strCache>
                <c:ptCount val="10"/>
                <c:pt idx="0">
                  <c:v>Monthly Newsletter</c:v>
                </c:pt>
                <c:pt idx="1">
                  <c:v>City Website</c:v>
                </c:pt>
                <c:pt idx="2">
                  <c:v>Newspaper</c:v>
                </c:pt>
                <c:pt idx="3">
                  <c:v>Friends</c:v>
                </c:pt>
                <c:pt idx="4">
                  <c:v>Radio</c:v>
                </c:pt>
                <c:pt idx="5">
                  <c:v>Social Media (Administered by City of Central Point)</c:v>
                </c:pt>
                <c:pt idx="6">
                  <c:v>Public Meetings</c:v>
                </c:pt>
                <c:pt idx="7">
                  <c:v>TV Local News</c:v>
                </c:pt>
                <c:pt idx="8">
                  <c:v>Recreation Guide</c:v>
                </c:pt>
                <c:pt idx="9">
                  <c:v>Other (please specify)</c:v>
                </c:pt>
              </c:strCache>
            </c:strRef>
          </c:cat>
          <c:val>
            <c:numRef>
              <c:f>Sheet1!$B$2:$B$11</c:f>
              <c:numCache>
                <c:formatCode>0.00%</c:formatCode>
                <c:ptCount val="10"/>
                <c:pt idx="0">
                  <c:v>0.82509999999999994</c:v>
                </c:pt>
                <c:pt idx="1">
                  <c:v>0.31540000000000001</c:v>
                </c:pt>
                <c:pt idx="2">
                  <c:v>9.7199999999999995E-2</c:v>
                </c:pt>
                <c:pt idx="3">
                  <c:v>6.13E-2</c:v>
                </c:pt>
                <c:pt idx="4">
                  <c:v>3.8899999999999997E-2</c:v>
                </c:pt>
                <c:pt idx="5">
                  <c:v>0.38119999999999998</c:v>
                </c:pt>
                <c:pt idx="6">
                  <c:v>3.1399999999999997E-2</c:v>
                </c:pt>
                <c:pt idx="7">
                  <c:v>0.24360000000000001</c:v>
                </c:pt>
                <c:pt idx="8">
                  <c:v>0.46639999999999998</c:v>
                </c:pt>
                <c:pt idx="9">
                  <c:v>2.69E-2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C66-453C-9D50-1E4DEE512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E61-4E56-8BDE-775221138348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BE61-4E56-8BDE-775221138348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BE61-4E56-8BDE-775221138348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BE61-4E56-8BDE-775221138348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BE61-4E56-8BDE-775221138348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BE61-4E56-8BDE-775221138348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BE61-4E56-8BDE-775221138348}"/>
              </c:ext>
            </c:extLst>
          </c:dPt>
          <c:cat>
            <c:strRef>
              <c:f>Sheet1!$A$2:$A$8</c:f>
              <c:strCache>
                <c:ptCount val="7"/>
                <c:pt idx="0">
                  <c:v>The City Council’s goals</c:v>
                </c:pt>
                <c:pt idx="1">
                  <c:v>Public Safety (Police)</c:v>
                </c:pt>
                <c:pt idx="2">
                  <c:v>Public Works (Infrastructure and Transportation Updates)</c:v>
                </c:pt>
                <c:pt idx="3">
                  <c:v>Special Events</c:v>
                </c:pt>
                <c:pt idx="4">
                  <c:v>Community Development Information</c:v>
                </c:pt>
                <c:pt idx="5">
                  <c:v>Parks and Recreation programs and events</c:v>
                </c:pt>
                <c:pt idx="6">
                  <c:v>Other (please specify)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0.59699999999999998</c:v>
                </c:pt>
                <c:pt idx="1">
                  <c:v>0.72330000000000005</c:v>
                </c:pt>
                <c:pt idx="2">
                  <c:v>0.61050000000000004</c:v>
                </c:pt>
                <c:pt idx="3">
                  <c:v>0.78949999999999998</c:v>
                </c:pt>
                <c:pt idx="4">
                  <c:v>0.61499999999999999</c:v>
                </c:pt>
                <c:pt idx="5">
                  <c:v>0.70379999999999998</c:v>
                </c:pt>
                <c:pt idx="6">
                  <c:v>5.2600000000000001E-2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E61-4E56-8BDE-7752211383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801C-4FD6-A3F1-6F5642F4E89C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801C-4FD6-A3F1-6F5642F4E89C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801C-4FD6-A3F1-6F5642F4E89C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801C-4FD6-A3F1-6F5642F4E89C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801C-4FD6-A3F1-6F5642F4E89C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801C-4FD6-A3F1-6F5642F4E89C}"/>
              </c:ext>
            </c:extLst>
          </c:dPt>
          <c:cat>
            <c:strRef>
              <c:f>Sheet1!$A$2:$A$7</c:f>
              <c:strCache>
                <c:ptCount val="6"/>
                <c:pt idx="0">
                  <c:v>None of the above</c:v>
                </c:pt>
                <c:pt idx="1">
                  <c:v>The availability of information about City programs and services</c:v>
                </c:pt>
                <c:pt idx="2">
                  <c:v>The overall quality of the City's website</c:v>
                </c:pt>
                <c:pt idx="3">
                  <c:v>Timeliness of the information supplied by the City</c:v>
                </c:pt>
                <c:pt idx="4">
                  <c:v>The quality of content on the City of Central Point Social Media pages</c:v>
                </c:pt>
                <c:pt idx="5">
                  <c:v>Access to bilingual material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0.22789999999999999</c:v>
                </c:pt>
                <c:pt idx="1">
                  <c:v>0.60719999999999996</c:v>
                </c:pt>
                <c:pt idx="2">
                  <c:v>0.22189999999999999</c:v>
                </c:pt>
                <c:pt idx="3">
                  <c:v>0.2114</c:v>
                </c:pt>
                <c:pt idx="4">
                  <c:v>0.26989999999999997</c:v>
                </c:pt>
                <c:pt idx="5">
                  <c:v>4.9500000000000002E-2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01C-4FD6-A3F1-6F5642F4E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8A49-4E1B-BB51-5C8FE5434FCC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8A49-4E1B-BB51-5C8FE5434FCC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8A49-4E1B-BB51-5C8FE5434FCC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8A49-4E1B-BB51-5C8FE5434FCC}"/>
              </c:ext>
            </c:extLst>
          </c:dPt>
          <c:cat>
            <c:strRef>
              <c:f>Sheet1!$A$2:$A$5</c:f>
              <c:strCache>
                <c:ptCount val="4"/>
                <c:pt idx="0">
                  <c:v>0-5 years</c:v>
                </c:pt>
                <c:pt idx="1">
                  <c:v>5-10 years</c:v>
                </c:pt>
                <c:pt idx="2">
                  <c:v>10-15 years</c:v>
                </c:pt>
                <c:pt idx="3">
                  <c:v>over 15 years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0.218</c:v>
                </c:pt>
                <c:pt idx="1">
                  <c:v>0.1789</c:v>
                </c:pt>
                <c:pt idx="2">
                  <c:v>0.1368</c:v>
                </c:pt>
                <c:pt idx="3">
                  <c:v>0.4662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49-4E1B-BB51-5C8FE5434F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Overall appearance of the City</c:v>
                </c:pt>
                <c:pt idx="1">
                  <c:v>Traffic flow on major streets</c:v>
                </c:pt>
                <c:pt idx="2">
                  <c:v>Ease of walking in town</c:v>
                </c:pt>
                <c:pt idx="3">
                  <c:v>Cleanliness of public spaces (i.e. streets, parks, etc.)</c:v>
                </c:pt>
                <c:pt idx="4">
                  <c:v>As a place to live</c:v>
                </c:pt>
                <c:pt idx="5">
                  <c:v>As a place to raise children</c:v>
                </c:pt>
                <c:pt idx="6">
                  <c:v>As a place to work</c:v>
                </c:pt>
                <c:pt idx="7">
                  <c:v>As a place to shop</c:v>
                </c:pt>
                <c:pt idx="8">
                  <c:v>As a place for dining and entertainment</c:v>
                </c:pt>
                <c:pt idx="9">
                  <c:v>As a place to connect and interact with your neighbors</c:v>
                </c:pt>
              </c:strCache>
            </c:strRef>
          </c:cat>
          <c:val>
            <c:numRef>
              <c:f>Sheet1!$B$2:$B$11</c:f>
              <c:numCache>
                <c:formatCode>0.00%</c:formatCode>
                <c:ptCount val="10"/>
                <c:pt idx="0">
                  <c:v>0.31390000000000001</c:v>
                </c:pt>
                <c:pt idx="1">
                  <c:v>0.14949999999999999</c:v>
                </c:pt>
                <c:pt idx="2">
                  <c:v>0.32140000000000002</c:v>
                </c:pt>
                <c:pt idx="3">
                  <c:v>0.38569999999999999</c:v>
                </c:pt>
                <c:pt idx="4">
                  <c:v>0.55089999999999995</c:v>
                </c:pt>
                <c:pt idx="5">
                  <c:v>0.41110000000000002</c:v>
                </c:pt>
                <c:pt idx="6">
                  <c:v>0.1988</c:v>
                </c:pt>
                <c:pt idx="7">
                  <c:v>0.13600000000000001</c:v>
                </c:pt>
                <c:pt idx="8">
                  <c:v>0.1241</c:v>
                </c:pt>
                <c:pt idx="9">
                  <c:v>0.28100000000000003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EA-490E-A41A-3AF921BAF5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Overall appearance of the City</c:v>
                </c:pt>
                <c:pt idx="1">
                  <c:v>Traffic flow on major streets</c:v>
                </c:pt>
                <c:pt idx="2">
                  <c:v>Ease of walking in town</c:v>
                </c:pt>
                <c:pt idx="3">
                  <c:v>Cleanliness of public spaces (i.e. streets, parks, etc.)</c:v>
                </c:pt>
                <c:pt idx="4">
                  <c:v>As a place to live</c:v>
                </c:pt>
                <c:pt idx="5">
                  <c:v>As a place to raise children</c:v>
                </c:pt>
                <c:pt idx="6">
                  <c:v>As a place to work</c:v>
                </c:pt>
                <c:pt idx="7">
                  <c:v>As a place to shop</c:v>
                </c:pt>
                <c:pt idx="8">
                  <c:v>As a place for dining and entertainment</c:v>
                </c:pt>
                <c:pt idx="9">
                  <c:v>As a place to connect and interact with your neighbors</c:v>
                </c:pt>
              </c:strCache>
            </c:strRef>
          </c:cat>
          <c:val>
            <c:numRef>
              <c:f>Sheet1!$C$2:$C$11</c:f>
              <c:numCache>
                <c:formatCode>0.00%</c:formatCode>
                <c:ptCount val="10"/>
                <c:pt idx="0">
                  <c:v>0.55310000000000004</c:v>
                </c:pt>
                <c:pt idx="1">
                  <c:v>0.46339999999999998</c:v>
                </c:pt>
                <c:pt idx="2">
                  <c:v>0.438</c:v>
                </c:pt>
                <c:pt idx="3">
                  <c:v>0.45739999999999997</c:v>
                </c:pt>
                <c:pt idx="4">
                  <c:v>0.36380000000000001</c:v>
                </c:pt>
                <c:pt idx="5">
                  <c:v>0.2676</c:v>
                </c:pt>
                <c:pt idx="6">
                  <c:v>0.27350000000000002</c:v>
                </c:pt>
                <c:pt idx="7">
                  <c:v>0.34229999999999999</c:v>
                </c:pt>
                <c:pt idx="8">
                  <c:v>0.33779999999999999</c:v>
                </c:pt>
                <c:pt idx="9">
                  <c:v>0.4395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EA-490E-A41A-3AF921BAF5C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Satisfactory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Overall appearance of the City</c:v>
                </c:pt>
                <c:pt idx="1">
                  <c:v>Traffic flow on major streets</c:v>
                </c:pt>
                <c:pt idx="2">
                  <c:v>Ease of walking in town</c:v>
                </c:pt>
                <c:pt idx="3">
                  <c:v>Cleanliness of public spaces (i.e. streets, parks, etc.)</c:v>
                </c:pt>
                <c:pt idx="4">
                  <c:v>As a place to live</c:v>
                </c:pt>
                <c:pt idx="5">
                  <c:v>As a place to raise children</c:v>
                </c:pt>
                <c:pt idx="6">
                  <c:v>As a place to work</c:v>
                </c:pt>
                <c:pt idx="7">
                  <c:v>As a place to shop</c:v>
                </c:pt>
                <c:pt idx="8">
                  <c:v>As a place for dining and entertainment</c:v>
                </c:pt>
                <c:pt idx="9">
                  <c:v>As a place to connect and interact with your neighbors</c:v>
                </c:pt>
              </c:strCache>
            </c:strRef>
          </c:cat>
          <c:val>
            <c:numRef>
              <c:f>Sheet1!$D$2:$D$11</c:f>
              <c:numCache>
                <c:formatCode>0.00%</c:formatCode>
                <c:ptCount val="10"/>
                <c:pt idx="0">
                  <c:v>0.1091</c:v>
                </c:pt>
                <c:pt idx="1">
                  <c:v>0.27650000000000002</c:v>
                </c:pt>
                <c:pt idx="2">
                  <c:v>0.1704</c:v>
                </c:pt>
                <c:pt idx="3">
                  <c:v>0.13150000000000001</c:v>
                </c:pt>
                <c:pt idx="4">
                  <c:v>6.7400000000000002E-2</c:v>
                </c:pt>
                <c:pt idx="5">
                  <c:v>6.88E-2</c:v>
                </c:pt>
                <c:pt idx="6">
                  <c:v>8.6699999999999999E-2</c:v>
                </c:pt>
                <c:pt idx="7">
                  <c:v>0.36470000000000002</c:v>
                </c:pt>
                <c:pt idx="8">
                  <c:v>0.3528</c:v>
                </c:pt>
                <c:pt idx="9">
                  <c:v>0.23319999999999999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EA-490E-A41A-3AF921BAF5C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Overall appearance of the City</c:v>
                </c:pt>
                <c:pt idx="1">
                  <c:v>Traffic flow on major streets</c:v>
                </c:pt>
                <c:pt idx="2">
                  <c:v>Ease of walking in town</c:v>
                </c:pt>
                <c:pt idx="3">
                  <c:v>Cleanliness of public spaces (i.e. streets, parks, etc.)</c:v>
                </c:pt>
                <c:pt idx="4">
                  <c:v>As a place to live</c:v>
                </c:pt>
                <c:pt idx="5">
                  <c:v>As a place to raise children</c:v>
                </c:pt>
                <c:pt idx="6">
                  <c:v>As a place to work</c:v>
                </c:pt>
                <c:pt idx="7">
                  <c:v>As a place to shop</c:v>
                </c:pt>
                <c:pt idx="8">
                  <c:v>As a place for dining and entertainment</c:v>
                </c:pt>
                <c:pt idx="9">
                  <c:v>As a place to connect and interact with your neighbors</c:v>
                </c:pt>
              </c:strCache>
            </c:strRef>
          </c:cat>
          <c:val>
            <c:numRef>
              <c:f>Sheet1!$E$2:$E$11</c:f>
              <c:numCache>
                <c:formatCode>0.00%</c:formatCode>
                <c:ptCount val="10"/>
                <c:pt idx="0">
                  <c:v>1.9400000000000001E-2</c:v>
                </c:pt>
                <c:pt idx="1">
                  <c:v>0.1031</c:v>
                </c:pt>
                <c:pt idx="2">
                  <c:v>2.5399999999999999E-2</c:v>
                </c:pt>
                <c:pt idx="3">
                  <c:v>2.0899999999999998E-2</c:v>
                </c:pt>
                <c:pt idx="4">
                  <c:v>1.2E-2</c:v>
                </c:pt>
                <c:pt idx="5">
                  <c:v>1.2E-2</c:v>
                </c:pt>
                <c:pt idx="6">
                  <c:v>2.3900000000000001E-2</c:v>
                </c:pt>
                <c:pt idx="7">
                  <c:v>0.1181</c:v>
                </c:pt>
                <c:pt idx="8">
                  <c:v>0.15989999999999999</c:v>
                </c:pt>
                <c:pt idx="9">
                  <c:v>2.5399999999999999E-2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EA-490E-A41A-3AF921BAF5C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Does not apply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Overall appearance of the City</c:v>
                </c:pt>
                <c:pt idx="1">
                  <c:v>Traffic flow on major streets</c:v>
                </c:pt>
                <c:pt idx="2">
                  <c:v>Ease of walking in town</c:v>
                </c:pt>
                <c:pt idx="3">
                  <c:v>Cleanliness of public spaces (i.e. streets, parks, etc.)</c:v>
                </c:pt>
                <c:pt idx="4">
                  <c:v>As a place to live</c:v>
                </c:pt>
                <c:pt idx="5">
                  <c:v>As a place to raise children</c:v>
                </c:pt>
                <c:pt idx="6">
                  <c:v>As a place to work</c:v>
                </c:pt>
                <c:pt idx="7">
                  <c:v>As a place to shop</c:v>
                </c:pt>
                <c:pt idx="8">
                  <c:v>As a place for dining and entertainment</c:v>
                </c:pt>
                <c:pt idx="9">
                  <c:v>As a place to connect and interact with your neighbors</c:v>
                </c:pt>
              </c:strCache>
            </c:strRef>
          </c:cat>
          <c:val>
            <c:numRef>
              <c:f>Sheet1!$F$2:$F$11</c:f>
              <c:numCache>
                <c:formatCode>0.00%</c:formatCode>
                <c:ptCount val="10"/>
                <c:pt idx="0">
                  <c:v>4.4999999999999997E-3</c:v>
                </c:pt>
                <c:pt idx="1">
                  <c:v>7.4999999999999997E-3</c:v>
                </c:pt>
                <c:pt idx="2">
                  <c:v>4.48E-2</c:v>
                </c:pt>
                <c:pt idx="3">
                  <c:v>4.4999999999999997E-3</c:v>
                </c:pt>
                <c:pt idx="4">
                  <c:v>6.0000000000000001E-3</c:v>
                </c:pt>
                <c:pt idx="5">
                  <c:v>0.2407</c:v>
                </c:pt>
                <c:pt idx="6">
                  <c:v>0.41699999999999998</c:v>
                </c:pt>
                <c:pt idx="7">
                  <c:v>3.8899999999999997E-2</c:v>
                </c:pt>
                <c:pt idx="8">
                  <c:v>2.5399999999999999E-2</c:v>
                </c:pt>
                <c:pt idx="9">
                  <c:v>2.0899999999999998E-2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EA-490E-A41A-3AF921BAF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7D2B-47FF-A46C-5F60EA86D91B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7D2B-47FF-A46C-5F60EA86D91B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7D2B-47FF-A46C-5F60EA86D91B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7D2B-47FF-A46C-5F60EA86D91B}"/>
              </c:ext>
            </c:extLst>
          </c:dPt>
          <c:cat>
            <c:strRef>
              <c:f>Sheet1!$A$2:$A$5</c:f>
              <c:strCache>
                <c:ptCount val="4"/>
                <c:pt idx="0">
                  <c:v>English</c:v>
                </c:pt>
                <c:pt idx="1">
                  <c:v>Spanish</c:v>
                </c:pt>
                <c:pt idx="2">
                  <c:v>ASL</c:v>
                </c:pt>
                <c:pt idx="3">
                  <c:v>Other (please specify)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0.98340000000000005</c:v>
                </c:pt>
                <c:pt idx="1">
                  <c:v>1.3599999999999999E-2</c:v>
                </c:pt>
                <c:pt idx="2">
                  <c:v>0</c:v>
                </c:pt>
                <c:pt idx="3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D2B-47FF-A46C-5F60EA86D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780D-4567-A573-8A9912BF8B9F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780D-4567-A573-8A9912BF8B9F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780D-4567-A573-8A9912BF8B9F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780D-4567-A573-8A9912BF8B9F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780D-4567-A573-8A9912BF8B9F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780D-4567-A573-8A9912BF8B9F}"/>
              </c:ext>
            </c:extLst>
          </c:dPt>
          <c:cat>
            <c:strRef>
              <c:f>Sheet1!$A$2:$A$7</c:f>
              <c:strCache>
                <c:ptCount val="6"/>
                <c:pt idx="0">
                  <c:v>Under 18</c:v>
                </c:pt>
                <c:pt idx="1">
                  <c:v>18-25</c:v>
                </c:pt>
                <c:pt idx="2">
                  <c:v>26-35</c:v>
                </c:pt>
                <c:pt idx="3">
                  <c:v>36-45</c:v>
                </c:pt>
                <c:pt idx="4">
                  <c:v>46-55</c:v>
                </c:pt>
                <c:pt idx="5">
                  <c:v>over 55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</c:v>
                </c:pt>
                <c:pt idx="1">
                  <c:v>4.4999999999999997E-3</c:v>
                </c:pt>
                <c:pt idx="2">
                  <c:v>7.5300000000000006E-2</c:v>
                </c:pt>
                <c:pt idx="3">
                  <c:v>0.14610000000000001</c:v>
                </c:pt>
                <c:pt idx="4">
                  <c:v>0.14460000000000001</c:v>
                </c:pt>
                <c:pt idx="5">
                  <c:v>0.62949999999999995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80D-4567-A573-8A9912BF8B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B08-4541-A53D-24320EDCE228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BB08-4541-A53D-24320EDCE228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0.36680000000000001</c:v>
                </c:pt>
                <c:pt idx="1">
                  <c:v>0.63319999999999999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08-4541-A53D-24320EDCE2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D2D7-4EF6-985D-A6B0F46A631F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D2D7-4EF6-985D-A6B0F46A631F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D2D7-4EF6-985D-A6B0F46A631F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D2D7-4EF6-985D-A6B0F46A631F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D2D7-4EF6-985D-A6B0F46A631F}"/>
              </c:ext>
            </c:extLst>
          </c:dPt>
          <c:cat>
            <c:strRef>
              <c:f>Sheet1!$A$2:$A$6</c:f>
              <c:strCache>
                <c:ptCount val="5"/>
                <c:pt idx="0">
                  <c:v>None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 or more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0.7429</c:v>
                </c:pt>
                <c:pt idx="1">
                  <c:v>9.9199999999999997E-2</c:v>
                </c:pt>
                <c:pt idx="2">
                  <c:v>0.10829999999999999</c:v>
                </c:pt>
                <c:pt idx="3">
                  <c:v>3.1600000000000003E-2</c:v>
                </c:pt>
                <c:pt idx="4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2D7-4EF6-985D-A6B0F46A6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4F73-4AE3-A447-CDB49965D521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4F73-4AE3-A447-CDB49965D521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4F73-4AE3-A447-CDB49965D521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4F73-4AE3-A447-CDB49965D521}"/>
              </c:ext>
            </c:extLst>
          </c:dPt>
          <c:cat>
            <c:strRef>
              <c:f>Sheet1!$A$2:$A$5</c:f>
              <c:strCache>
                <c:ptCount val="4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  <c:pt idx="3">
                  <c:v>Prefer not to answer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0.3508</c:v>
                </c:pt>
                <c:pt idx="1">
                  <c:v>0.5907</c:v>
                </c:pt>
                <c:pt idx="2">
                  <c:v>6.0000000000000001E-3</c:v>
                </c:pt>
                <c:pt idx="3">
                  <c:v>5.2499999999999998E-2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73-4AE3-A447-CDB49965D5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039B-454A-80AC-2426A4EAC438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039B-454A-80AC-2426A4EAC438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039B-454A-80AC-2426A4EAC438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039B-454A-80AC-2426A4EAC438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039B-454A-80AC-2426A4EAC438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039B-454A-80AC-2426A4EAC438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039B-454A-80AC-2426A4EAC438}"/>
              </c:ext>
            </c:extLst>
          </c:dPt>
          <c:cat>
            <c:strRef>
              <c:f>Sheet1!$A$2:$A$8</c:f>
              <c:strCache>
                <c:ptCount val="7"/>
                <c:pt idx="0">
                  <c:v>Under $50,000</c:v>
                </c:pt>
                <c:pt idx="1">
                  <c:v>$50,000 to $74,999</c:v>
                </c:pt>
                <c:pt idx="2">
                  <c:v>$75,000 to $99,999</c:v>
                </c:pt>
                <c:pt idx="3">
                  <c:v>$100,000 to $149,000</c:v>
                </c:pt>
                <c:pt idx="4">
                  <c:v>$150,000 to $199,999</c:v>
                </c:pt>
                <c:pt idx="5">
                  <c:v>$200,000 or more</c:v>
                </c:pt>
                <c:pt idx="6">
                  <c:v>Prefer not to answer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0.17319999999999999</c:v>
                </c:pt>
                <c:pt idx="1">
                  <c:v>0.1913</c:v>
                </c:pt>
                <c:pt idx="2">
                  <c:v>0.13700000000000001</c:v>
                </c:pt>
                <c:pt idx="3">
                  <c:v>0.1837</c:v>
                </c:pt>
                <c:pt idx="4">
                  <c:v>5.1200000000000002E-2</c:v>
                </c:pt>
                <c:pt idx="5">
                  <c:v>5.8700000000000002E-2</c:v>
                </c:pt>
                <c:pt idx="6">
                  <c:v>0.20480000000000001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39B-454A-80AC-2426A4EAC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City's level of communication with its citizens</c:v>
                </c:pt>
                <c:pt idx="1">
                  <c:v>Accessibility to Council members</c:v>
                </c:pt>
                <c:pt idx="2">
                  <c:v>Quality of customer service received from City employees</c:v>
                </c:pt>
                <c:pt idx="3">
                  <c:v>Enforcement of City Codes and Ordinances</c:v>
                </c:pt>
                <c:pt idx="4">
                  <c:v>Maintenance of City Streets</c:v>
                </c:pt>
                <c:pt idx="5">
                  <c:v>Quality of programs offered through the Recreation Guide</c:v>
                </c:pt>
                <c:pt idx="6">
                  <c:v>Quality of community special events (i.e. Community Christmas and the 4th of July Parade, etc.)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0.2646</c:v>
                </c:pt>
                <c:pt idx="1">
                  <c:v>0.11210000000000001</c:v>
                </c:pt>
                <c:pt idx="2">
                  <c:v>0.3468</c:v>
                </c:pt>
                <c:pt idx="3">
                  <c:v>0.1764</c:v>
                </c:pt>
                <c:pt idx="4">
                  <c:v>0.2646</c:v>
                </c:pt>
                <c:pt idx="5">
                  <c:v>0.33779999999999999</c:v>
                </c:pt>
                <c:pt idx="6">
                  <c:v>0.48730000000000001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46-47ED-985F-DC37F0D5FC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City's level of communication with its citizens</c:v>
                </c:pt>
                <c:pt idx="1">
                  <c:v>Accessibility to Council members</c:v>
                </c:pt>
                <c:pt idx="2">
                  <c:v>Quality of customer service received from City employees</c:v>
                </c:pt>
                <c:pt idx="3">
                  <c:v>Enforcement of City Codes and Ordinances</c:v>
                </c:pt>
                <c:pt idx="4">
                  <c:v>Maintenance of City Streets</c:v>
                </c:pt>
                <c:pt idx="5">
                  <c:v>Quality of programs offered through the Recreation Guide</c:v>
                </c:pt>
                <c:pt idx="6">
                  <c:v>Quality of community special events (i.e. Community Christmas and the 4th of July Parade, etc.)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>
                  <c:v>0.44990000000000002</c:v>
                </c:pt>
                <c:pt idx="1">
                  <c:v>0.28849999999999998</c:v>
                </c:pt>
                <c:pt idx="2">
                  <c:v>0.31840000000000002</c:v>
                </c:pt>
                <c:pt idx="3">
                  <c:v>0.38269999999999998</c:v>
                </c:pt>
                <c:pt idx="4">
                  <c:v>0.44390000000000002</c:v>
                </c:pt>
                <c:pt idx="5">
                  <c:v>0.3871</c:v>
                </c:pt>
                <c:pt idx="6">
                  <c:v>0.35580000000000001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46-47ED-985F-DC37F0D5FC2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Satisfactory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City's level of communication with its citizens</c:v>
                </c:pt>
                <c:pt idx="1">
                  <c:v>Accessibility to Council members</c:v>
                </c:pt>
                <c:pt idx="2">
                  <c:v>Quality of customer service received from City employees</c:v>
                </c:pt>
                <c:pt idx="3">
                  <c:v>Enforcement of City Codes and Ordinances</c:v>
                </c:pt>
                <c:pt idx="4">
                  <c:v>Maintenance of City Streets</c:v>
                </c:pt>
                <c:pt idx="5">
                  <c:v>Quality of programs offered through the Recreation Guide</c:v>
                </c:pt>
                <c:pt idx="6">
                  <c:v>Quality of community special events (i.e. Community Christmas and the 4th of July Parade, etc.)</c:v>
                </c:pt>
              </c:strCache>
            </c:strRef>
          </c:cat>
          <c:val>
            <c:numRef>
              <c:f>Sheet1!$D$2:$D$8</c:f>
              <c:numCache>
                <c:formatCode>0.00%</c:formatCode>
                <c:ptCount val="7"/>
                <c:pt idx="0">
                  <c:v>0.20180000000000001</c:v>
                </c:pt>
                <c:pt idx="1">
                  <c:v>0.23769999999999999</c:v>
                </c:pt>
                <c:pt idx="2">
                  <c:v>0.16589999999999999</c:v>
                </c:pt>
                <c:pt idx="3">
                  <c:v>0.23169999999999999</c:v>
                </c:pt>
                <c:pt idx="4">
                  <c:v>0.20330000000000001</c:v>
                </c:pt>
                <c:pt idx="5">
                  <c:v>0.1196</c:v>
                </c:pt>
                <c:pt idx="6">
                  <c:v>9.8699999999999996E-2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46-47ED-985F-DC37F0D5FC2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City's level of communication with its citizens</c:v>
                </c:pt>
                <c:pt idx="1">
                  <c:v>Accessibility to Council members</c:v>
                </c:pt>
                <c:pt idx="2">
                  <c:v>Quality of customer service received from City employees</c:v>
                </c:pt>
                <c:pt idx="3">
                  <c:v>Enforcement of City Codes and Ordinances</c:v>
                </c:pt>
                <c:pt idx="4">
                  <c:v>Maintenance of City Streets</c:v>
                </c:pt>
                <c:pt idx="5">
                  <c:v>Quality of programs offered through the Recreation Guide</c:v>
                </c:pt>
                <c:pt idx="6">
                  <c:v>Quality of community special events (i.e. Community Christmas and the 4th of July Parade, etc.)</c:v>
                </c:pt>
              </c:strCache>
            </c:strRef>
          </c:cat>
          <c:val>
            <c:numRef>
              <c:f>Sheet1!$E$2:$E$8</c:f>
              <c:numCache>
                <c:formatCode>0.00%</c:formatCode>
                <c:ptCount val="7"/>
                <c:pt idx="0">
                  <c:v>4.7800000000000002E-2</c:v>
                </c:pt>
                <c:pt idx="1">
                  <c:v>6.88E-2</c:v>
                </c:pt>
                <c:pt idx="2">
                  <c:v>3.1399999999999997E-2</c:v>
                </c:pt>
                <c:pt idx="3">
                  <c:v>0.1046</c:v>
                </c:pt>
                <c:pt idx="4">
                  <c:v>7.9200000000000007E-2</c:v>
                </c:pt>
                <c:pt idx="5">
                  <c:v>1.7899999999999999E-2</c:v>
                </c:pt>
                <c:pt idx="6">
                  <c:v>7.4999999999999997E-3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46-47ED-985F-DC37F0D5FC2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Does not apply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City's level of communication with its citizens</c:v>
                </c:pt>
                <c:pt idx="1">
                  <c:v>Accessibility to Council members</c:v>
                </c:pt>
                <c:pt idx="2">
                  <c:v>Quality of customer service received from City employees</c:v>
                </c:pt>
                <c:pt idx="3">
                  <c:v>Enforcement of City Codes and Ordinances</c:v>
                </c:pt>
                <c:pt idx="4">
                  <c:v>Maintenance of City Streets</c:v>
                </c:pt>
                <c:pt idx="5">
                  <c:v>Quality of programs offered through the Recreation Guide</c:v>
                </c:pt>
                <c:pt idx="6">
                  <c:v>Quality of community special events (i.e. Community Christmas and the 4th of July Parade, etc.)</c:v>
                </c:pt>
              </c:strCache>
            </c:strRef>
          </c:cat>
          <c:val>
            <c:numRef>
              <c:f>Sheet1!$F$2:$F$8</c:f>
              <c:numCache>
                <c:formatCode>0.00%</c:formatCode>
                <c:ptCount val="7"/>
                <c:pt idx="0">
                  <c:v>3.5900000000000001E-2</c:v>
                </c:pt>
                <c:pt idx="1">
                  <c:v>0.29299999999999998</c:v>
                </c:pt>
                <c:pt idx="2">
                  <c:v>0.13750000000000001</c:v>
                </c:pt>
                <c:pt idx="3">
                  <c:v>0.1046</c:v>
                </c:pt>
                <c:pt idx="4">
                  <c:v>8.9999999999999993E-3</c:v>
                </c:pt>
                <c:pt idx="5">
                  <c:v>0.13750000000000001</c:v>
                </c:pt>
                <c:pt idx="6">
                  <c:v>5.0799999999999998E-2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46-47ED-985F-DC37F0D5FC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Quality of Services Provided by the City</c:v>
                </c:pt>
                <c:pt idx="1">
                  <c:v>Value that you receive for your Tax Dollars and Fees</c:v>
                </c:pt>
                <c:pt idx="2">
                  <c:v>Image of the City</c:v>
                </c:pt>
                <c:pt idx="3">
                  <c:v>How well the City is Supporting Growth and Development</c:v>
                </c:pt>
                <c:pt idx="4">
                  <c:v>General Feeling of Safety in the City</c:v>
                </c:pt>
                <c:pt idx="5">
                  <c:v>Quality of New Development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0.2515</c:v>
                </c:pt>
                <c:pt idx="1">
                  <c:v>0.1784</c:v>
                </c:pt>
                <c:pt idx="2">
                  <c:v>0.2964</c:v>
                </c:pt>
                <c:pt idx="3">
                  <c:v>0.1991</c:v>
                </c:pt>
                <c:pt idx="4">
                  <c:v>0.37719999999999998</c:v>
                </c:pt>
                <c:pt idx="5">
                  <c:v>0.2006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11-43B1-A6AD-CAFD4BF5F9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Quality of Services Provided by the City</c:v>
                </c:pt>
                <c:pt idx="1">
                  <c:v>Value that you receive for your Tax Dollars and Fees</c:v>
                </c:pt>
                <c:pt idx="2">
                  <c:v>Image of the City</c:v>
                </c:pt>
                <c:pt idx="3">
                  <c:v>How well the City is Supporting Growth and Development</c:v>
                </c:pt>
                <c:pt idx="4">
                  <c:v>General Feeling of Safety in the City</c:v>
                </c:pt>
                <c:pt idx="5">
                  <c:v>Quality of New Development</c:v>
                </c:pt>
              </c:strCache>
            </c:strRef>
          </c:cat>
          <c:val>
            <c:numRef>
              <c:f>Sheet1!$C$2:$C$7</c:f>
              <c:numCache>
                <c:formatCode>0.00%</c:formatCode>
                <c:ptCount val="6"/>
                <c:pt idx="0">
                  <c:v>0.51500000000000001</c:v>
                </c:pt>
                <c:pt idx="1">
                  <c:v>0.40179999999999999</c:v>
                </c:pt>
                <c:pt idx="2">
                  <c:v>0.49249999999999999</c:v>
                </c:pt>
                <c:pt idx="3">
                  <c:v>0.43259999999999998</c:v>
                </c:pt>
                <c:pt idx="4">
                  <c:v>0.4461</c:v>
                </c:pt>
                <c:pt idx="5">
                  <c:v>0.42370000000000002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11-43B1-A6AD-CAFD4BF5F9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Satisfactory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Quality of Services Provided by the City</c:v>
                </c:pt>
                <c:pt idx="1">
                  <c:v>Value that you receive for your Tax Dollars and Fees</c:v>
                </c:pt>
                <c:pt idx="2">
                  <c:v>Image of the City</c:v>
                </c:pt>
                <c:pt idx="3">
                  <c:v>How well the City is Supporting Growth and Development</c:v>
                </c:pt>
                <c:pt idx="4">
                  <c:v>General Feeling of Safety in the City</c:v>
                </c:pt>
                <c:pt idx="5">
                  <c:v>Quality of New Development</c:v>
                </c:pt>
              </c:strCache>
            </c:strRef>
          </c:cat>
          <c:val>
            <c:numRef>
              <c:f>Sheet1!$D$2:$D$7</c:f>
              <c:numCache>
                <c:formatCode>0.00%</c:formatCode>
                <c:ptCount val="6"/>
                <c:pt idx="0">
                  <c:v>0.17219999999999999</c:v>
                </c:pt>
                <c:pt idx="1">
                  <c:v>0.25940000000000002</c:v>
                </c:pt>
                <c:pt idx="2">
                  <c:v>0.16470000000000001</c:v>
                </c:pt>
                <c:pt idx="3">
                  <c:v>0.2485</c:v>
                </c:pt>
                <c:pt idx="4">
                  <c:v>0.13469999999999999</c:v>
                </c:pt>
                <c:pt idx="5">
                  <c:v>0.2485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11-43B1-A6AD-CAFD4BF5F97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Quality of Services Provided by the City</c:v>
                </c:pt>
                <c:pt idx="1">
                  <c:v>Value that you receive for your Tax Dollars and Fees</c:v>
                </c:pt>
                <c:pt idx="2">
                  <c:v>Image of the City</c:v>
                </c:pt>
                <c:pt idx="3">
                  <c:v>How well the City is Supporting Growth and Development</c:v>
                </c:pt>
                <c:pt idx="4">
                  <c:v>General Feeling of Safety in the City</c:v>
                </c:pt>
                <c:pt idx="5">
                  <c:v>Quality of New Development</c:v>
                </c:pt>
              </c:strCache>
            </c:strRef>
          </c:cat>
          <c:val>
            <c:numRef>
              <c:f>Sheet1!$E$2:$E$7</c:f>
              <c:numCache>
                <c:formatCode>0.00%</c:formatCode>
                <c:ptCount val="6"/>
                <c:pt idx="0">
                  <c:v>1.7999999999999999E-2</c:v>
                </c:pt>
                <c:pt idx="1">
                  <c:v>0.1004</c:v>
                </c:pt>
                <c:pt idx="2">
                  <c:v>2.69E-2</c:v>
                </c:pt>
                <c:pt idx="3">
                  <c:v>5.8400000000000001E-2</c:v>
                </c:pt>
                <c:pt idx="4">
                  <c:v>3.1399999999999997E-2</c:v>
                </c:pt>
                <c:pt idx="5">
                  <c:v>5.3900000000000003E-2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11-43B1-A6AD-CAFD4BF5F97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Does not apply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Quality of Services Provided by the City</c:v>
                </c:pt>
                <c:pt idx="1">
                  <c:v>Value that you receive for your Tax Dollars and Fees</c:v>
                </c:pt>
                <c:pt idx="2">
                  <c:v>Image of the City</c:v>
                </c:pt>
                <c:pt idx="3">
                  <c:v>How well the City is Supporting Growth and Development</c:v>
                </c:pt>
                <c:pt idx="4">
                  <c:v>General Feeling of Safety in the City</c:v>
                </c:pt>
                <c:pt idx="5">
                  <c:v>Quality of New Development</c:v>
                </c:pt>
              </c:strCache>
            </c:strRef>
          </c:cat>
          <c:val>
            <c:numRef>
              <c:f>Sheet1!$F$2:$F$7</c:f>
              <c:numCache>
                <c:formatCode>0.00%</c:formatCode>
                <c:ptCount val="6"/>
                <c:pt idx="0">
                  <c:v>4.3400000000000001E-2</c:v>
                </c:pt>
                <c:pt idx="1">
                  <c:v>0.06</c:v>
                </c:pt>
                <c:pt idx="2">
                  <c:v>1.95E-2</c:v>
                </c:pt>
                <c:pt idx="3">
                  <c:v>6.1400000000000003E-2</c:v>
                </c:pt>
                <c:pt idx="4">
                  <c:v>1.0500000000000001E-2</c:v>
                </c:pt>
                <c:pt idx="5">
                  <c:v>7.3400000000000007E-2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11-43B1-A6AD-CAFD4BF5F9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Parks facilities</c:v>
                </c:pt>
                <c:pt idx="1">
                  <c:v>Road Maintenance</c:v>
                </c:pt>
                <c:pt idx="2">
                  <c:v>Recreation programs</c:v>
                </c:pt>
                <c:pt idx="3">
                  <c:v>Police Services</c:v>
                </c:pt>
                <c:pt idx="4">
                  <c:v>Economic Development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0.15040000000000001</c:v>
                </c:pt>
                <c:pt idx="1">
                  <c:v>0.1646</c:v>
                </c:pt>
                <c:pt idx="2">
                  <c:v>4.07E-2</c:v>
                </c:pt>
                <c:pt idx="3">
                  <c:v>0.50619999999999998</c:v>
                </c:pt>
                <c:pt idx="4">
                  <c:v>0.1381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AD-4342-BFF8-737882AB71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Parks facilities</c:v>
                </c:pt>
                <c:pt idx="1">
                  <c:v>Road Maintenance</c:v>
                </c:pt>
                <c:pt idx="2">
                  <c:v>Recreation programs</c:v>
                </c:pt>
                <c:pt idx="3">
                  <c:v>Police Services</c:v>
                </c:pt>
                <c:pt idx="4">
                  <c:v>Economic Development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0.16639999999999999</c:v>
                </c:pt>
                <c:pt idx="1">
                  <c:v>0.36990000000000001</c:v>
                </c:pt>
                <c:pt idx="2">
                  <c:v>7.9600000000000004E-2</c:v>
                </c:pt>
                <c:pt idx="3">
                  <c:v>0.2301</c:v>
                </c:pt>
                <c:pt idx="4">
                  <c:v>0.154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AD-4342-BFF8-737882AB719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Parks facilities</c:v>
                </c:pt>
                <c:pt idx="1">
                  <c:v>Road Maintenance</c:v>
                </c:pt>
                <c:pt idx="2">
                  <c:v>Recreation programs</c:v>
                </c:pt>
                <c:pt idx="3">
                  <c:v>Police Services</c:v>
                </c:pt>
                <c:pt idx="4">
                  <c:v>Economic Development</c:v>
                </c:pt>
              </c:strCache>
            </c:strRef>
          </c:cat>
          <c:val>
            <c:numRef>
              <c:f>Sheet1!$D$2:$D$6</c:f>
              <c:numCache>
                <c:formatCode>0.00%</c:formatCode>
                <c:ptCount val="5"/>
                <c:pt idx="0">
                  <c:v>0.31680000000000003</c:v>
                </c:pt>
                <c:pt idx="1">
                  <c:v>0.18940000000000001</c:v>
                </c:pt>
                <c:pt idx="2">
                  <c:v>0.1522</c:v>
                </c:pt>
                <c:pt idx="3">
                  <c:v>0.1168</c:v>
                </c:pt>
                <c:pt idx="4">
                  <c:v>0.2248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AD-4342-BFF8-737882AB719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Parks facilities</c:v>
                </c:pt>
                <c:pt idx="1">
                  <c:v>Road Maintenance</c:v>
                </c:pt>
                <c:pt idx="2">
                  <c:v>Recreation programs</c:v>
                </c:pt>
                <c:pt idx="3">
                  <c:v>Police Services</c:v>
                </c:pt>
                <c:pt idx="4">
                  <c:v>Economic Development</c:v>
                </c:pt>
              </c:strCache>
            </c:strRef>
          </c:cat>
          <c:val>
            <c:numRef>
              <c:f>Sheet1!$E$2:$E$6</c:f>
              <c:numCache>
                <c:formatCode>0.00%</c:formatCode>
                <c:ptCount val="5"/>
                <c:pt idx="0">
                  <c:v>0.28320000000000001</c:v>
                </c:pt>
                <c:pt idx="1">
                  <c:v>0.1628</c:v>
                </c:pt>
                <c:pt idx="2">
                  <c:v>0.29730000000000001</c:v>
                </c:pt>
                <c:pt idx="3">
                  <c:v>7.4300000000000005E-2</c:v>
                </c:pt>
                <c:pt idx="4">
                  <c:v>0.18229999999999999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AD-4342-BFF8-737882AB719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Parks facilities</c:v>
                </c:pt>
                <c:pt idx="1">
                  <c:v>Road Maintenance</c:v>
                </c:pt>
                <c:pt idx="2">
                  <c:v>Recreation programs</c:v>
                </c:pt>
                <c:pt idx="3">
                  <c:v>Police Services</c:v>
                </c:pt>
                <c:pt idx="4">
                  <c:v>Economic Development</c:v>
                </c:pt>
              </c:strCache>
            </c:strRef>
          </c:cat>
          <c:val>
            <c:numRef>
              <c:f>Sheet1!$F$2:$F$6</c:f>
              <c:numCache>
                <c:formatCode>0.00%</c:formatCode>
                <c:ptCount val="5"/>
                <c:pt idx="0">
                  <c:v>8.3199999999999996E-2</c:v>
                </c:pt>
                <c:pt idx="1">
                  <c:v>0.1133</c:v>
                </c:pt>
                <c:pt idx="2">
                  <c:v>0.43009999999999998</c:v>
                </c:pt>
                <c:pt idx="3">
                  <c:v>7.2599999999999998E-2</c:v>
                </c:pt>
                <c:pt idx="4">
                  <c:v>0.3009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AD-4342-BFF8-737882AB71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6C98-43D6-8728-5AF83EBE7BC1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6C98-43D6-8728-5AF83EBE7BC1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6C98-43D6-8728-5AF83EBE7BC1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6C98-43D6-8728-5AF83EBE7BC1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6C98-43D6-8728-5AF83EBE7BC1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6C98-43D6-8728-5AF83EBE7BC1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6C98-43D6-8728-5AF83EBE7BC1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6C98-43D6-8728-5AF83EBE7BC1}"/>
              </c:ext>
            </c:extLst>
          </c:dPt>
          <c:dPt>
            <c:idx val="8"/>
            <c:invertIfNegative val="0"/>
            <c:bubble3D val="0"/>
            <c:spPr>
              <a:solidFill>
                <a:srgbClr val="DB4D5C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1-6C98-43D6-8728-5AF83EBE7BC1}"/>
              </c:ext>
            </c:extLst>
          </c:dPt>
          <c:dPt>
            <c:idx val="9"/>
            <c:invertIfNegative val="0"/>
            <c:bubble3D val="0"/>
            <c:spPr>
              <a:solidFill>
                <a:srgbClr val="76808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3-6C98-43D6-8728-5AF83EBE7BC1}"/>
              </c:ext>
            </c:extLst>
          </c:dPt>
          <c:dPt>
            <c:idx val="1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5-6C98-43D6-8728-5AF83EBE7BC1}"/>
              </c:ext>
            </c:extLst>
          </c:dPt>
          <c:cat>
            <c:strRef>
              <c:f>Sheet1!$A$2:$A$12</c:f>
              <c:strCache>
                <c:ptCount val="11"/>
                <c:pt idx="0">
                  <c:v>Maintenance of major City streets</c:v>
                </c:pt>
                <c:pt idx="1">
                  <c:v>Maintenance of streets in your neighborhood</c:v>
                </c:pt>
                <c:pt idx="2">
                  <c:v>Adequacy of city street lighting in your neighborhood</c:v>
                </c:pt>
                <c:pt idx="3">
                  <c:v>Condition of sidewalks in your neighborhood</c:v>
                </c:pt>
                <c:pt idx="4">
                  <c:v>On-street bicycle infrastructure (bike lanes/signs/arrows)</c:v>
                </c:pt>
                <c:pt idx="5">
                  <c:v>Accessibility of public transportation options</c:v>
                </c:pt>
                <c:pt idx="6">
                  <c:v>Availability of safe pedestrian ways on major streets and routes</c:v>
                </c:pt>
                <c:pt idx="7">
                  <c:v>Availability of safe pedestrian ways in your neighborhood</c:v>
                </c:pt>
                <c:pt idx="8">
                  <c:v>Quality of sidewalks for people with mobility challenges</c:v>
                </c:pt>
                <c:pt idx="9">
                  <c:v>Traffic calming measures in your neighborhood, for example, traffic circles, speed humps, or radar speed signs</c:v>
                </c:pt>
                <c:pt idx="10">
                  <c:v>Alternative means of transportation such as transit, bicycling, walking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0.48859999999999998</c:v>
                </c:pt>
                <c:pt idx="1">
                  <c:v>0.31659999999999999</c:v>
                </c:pt>
                <c:pt idx="2">
                  <c:v>0.1903</c:v>
                </c:pt>
                <c:pt idx="3">
                  <c:v>0.1613</c:v>
                </c:pt>
                <c:pt idx="4">
                  <c:v>7.6100000000000001E-2</c:v>
                </c:pt>
                <c:pt idx="5">
                  <c:v>7.3099999999999998E-2</c:v>
                </c:pt>
                <c:pt idx="6">
                  <c:v>0.24660000000000001</c:v>
                </c:pt>
                <c:pt idx="7">
                  <c:v>8.6800000000000002E-2</c:v>
                </c:pt>
                <c:pt idx="8">
                  <c:v>0.1263</c:v>
                </c:pt>
                <c:pt idx="9">
                  <c:v>0.21160000000000001</c:v>
                </c:pt>
                <c:pt idx="10">
                  <c:v>7.1499999999999994E-2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C98-43D6-8728-5AF83EBE7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The Visibility of Police in the Community</c:v>
                </c:pt>
                <c:pt idx="1">
                  <c:v>The City's Overall Efforts to Prevent Crime</c:v>
                </c:pt>
                <c:pt idx="2">
                  <c:v>The Enforcement of Local Traffic Laws</c:v>
                </c:pt>
                <c:pt idx="3">
                  <c:v>Code Enforcement Services</c:v>
                </c:pt>
                <c:pt idx="4">
                  <c:v>How Quickly Police Respond to Emergencies</c:v>
                </c:pt>
                <c:pt idx="5">
                  <c:v>The Response to Drug Control</c:v>
                </c:pt>
                <c:pt idx="6">
                  <c:v>The Response to Property Crime</c:v>
                </c:pt>
                <c:pt idx="7">
                  <c:v>The Level of Community Outreach</c:v>
                </c:pt>
                <c:pt idx="8">
                  <c:v>The Response to Issues with Transients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0.35930000000000001</c:v>
                </c:pt>
                <c:pt idx="1">
                  <c:v>0.3548</c:v>
                </c:pt>
                <c:pt idx="2">
                  <c:v>0.22459999999999999</c:v>
                </c:pt>
                <c:pt idx="3">
                  <c:v>0.18290000000000001</c:v>
                </c:pt>
                <c:pt idx="4">
                  <c:v>0.38169999999999998</c:v>
                </c:pt>
                <c:pt idx="5">
                  <c:v>0.18140000000000001</c:v>
                </c:pt>
                <c:pt idx="6">
                  <c:v>0.2054</c:v>
                </c:pt>
                <c:pt idx="7">
                  <c:v>0.22969999999999999</c:v>
                </c:pt>
                <c:pt idx="8">
                  <c:v>0.23949999999999999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01-4B11-9601-64E0A016CF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The Visibility of Police in the Community</c:v>
                </c:pt>
                <c:pt idx="1">
                  <c:v>The City's Overall Efforts to Prevent Crime</c:v>
                </c:pt>
                <c:pt idx="2">
                  <c:v>The Enforcement of Local Traffic Laws</c:v>
                </c:pt>
                <c:pt idx="3">
                  <c:v>Code Enforcement Services</c:v>
                </c:pt>
                <c:pt idx="4">
                  <c:v>How Quickly Police Respond to Emergencies</c:v>
                </c:pt>
                <c:pt idx="5">
                  <c:v>The Response to Drug Control</c:v>
                </c:pt>
                <c:pt idx="6">
                  <c:v>The Response to Property Crime</c:v>
                </c:pt>
                <c:pt idx="7">
                  <c:v>The Level of Community Outreach</c:v>
                </c:pt>
                <c:pt idx="8">
                  <c:v>The Response to Issues with Transients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0.41470000000000001</c:v>
                </c:pt>
                <c:pt idx="1">
                  <c:v>0.40720000000000001</c:v>
                </c:pt>
                <c:pt idx="2">
                  <c:v>0.43109999999999998</c:v>
                </c:pt>
                <c:pt idx="3">
                  <c:v>0.36880000000000002</c:v>
                </c:pt>
                <c:pt idx="4">
                  <c:v>0.30840000000000001</c:v>
                </c:pt>
                <c:pt idx="5">
                  <c:v>0.2984</c:v>
                </c:pt>
                <c:pt idx="6">
                  <c:v>0.33429999999999999</c:v>
                </c:pt>
                <c:pt idx="7">
                  <c:v>0.35289999999999999</c:v>
                </c:pt>
                <c:pt idx="8">
                  <c:v>0.2979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01-4B11-9601-64E0A016CF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Satisfactory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The Visibility of Police in the Community</c:v>
                </c:pt>
                <c:pt idx="1">
                  <c:v>The City's Overall Efforts to Prevent Crime</c:v>
                </c:pt>
                <c:pt idx="2">
                  <c:v>The Enforcement of Local Traffic Laws</c:v>
                </c:pt>
                <c:pt idx="3">
                  <c:v>Code Enforcement Services</c:v>
                </c:pt>
                <c:pt idx="4">
                  <c:v>How Quickly Police Respond to Emergencies</c:v>
                </c:pt>
                <c:pt idx="5">
                  <c:v>The Response to Drug Control</c:v>
                </c:pt>
                <c:pt idx="6">
                  <c:v>The Response to Property Crime</c:v>
                </c:pt>
                <c:pt idx="7">
                  <c:v>The Level of Community Outreach</c:v>
                </c:pt>
                <c:pt idx="8">
                  <c:v>The Response to Issues with Transients</c:v>
                </c:pt>
              </c:strCache>
            </c:strRef>
          </c:cat>
          <c:val>
            <c:numRef>
              <c:f>Sheet1!$D$2:$D$10</c:f>
              <c:numCache>
                <c:formatCode>0.00%</c:formatCode>
                <c:ptCount val="9"/>
                <c:pt idx="0">
                  <c:v>0.16170000000000001</c:v>
                </c:pt>
                <c:pt idx="1">
                  <c:v>0.1512</c:v>
                </c:pt>
                <c:pt idx="2">
                  <c:v>0.21859999999999999</c:v>
                </c:pt>
                <c:pt idx="3">
                  <c:v>0.22489999999999999</c:v>
                </c:pt>
                <c:pt idx="4">
                  <c:v>0.1168</c:v>
                </c:pt>
                <c:pt idx="5">
                  <c:v>0.2054</c:v>
                </c:pt>
                <c:pt idx="6">
                  <c:v>0.18740000000000001</c:v>
                </c:pt>
                <c:pt idx="7">
                  <c:v>0.22819999999999999</c:v>
                </c:pt>
                <c:pt idx="8">
                  <c:v>0.22750000000000001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01-4B11-9601-64E0A016CF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The Visibility of Police in the Community</c:v>
                </c:pt>
                <c:pt idx="1">
                  <c:v>The City's Overall Efforts to Prevent Crime</c:v>
                </c:pt>
                <c:pt idx="2">
                  <c:v>The Enforcement of Local Traffic Laws</c:v>
                </c:pt>
                <c:pt idx="3">
                  <c:v>Code Enforcement Services</c:v>
                </c:pt>
                <c:pt idx="4">
                  <c:v>How Quickly Police Respond to Emergencies</c:v>
                </c:pt>
                <c:pt idx="5">
                  <c:v>The Response to Drug Control</c:v>
                </c:pt>
                <c:pt idx="6">
                  <c:v>The Response to Property Crime</c:v>
                </c:pt>
                <c:pt idx="7">
                  <c:v>The Level of Community Outreach</c:v>
                </c:pt>
                <c:pt idx="8">
                  <c:v>The Response to Issues with Transients</c:v>
                </c:pt>
              </c:strCache>
            </c:strRef>
          </c:cat>
          <c:val>
            <c:numRef>
              <c:f>Sheet1!$E$2:$E$10</c:f>
              <c:numCache>
                <c:formatCode>0.00%</c:formatCode>
                <c:ptCount val="9"/>
                <c:pt idx="0">
                  <c:v>4.9399999999999999E-2</c:v>
                </c:pt>
                <c:pt idx="1">
                  <c:v>4.19E-2</c:v>
                </c:pt>
                <c:pt idx="2">
                  <c:v>7.9299999999999995E-2</c:v>
                </c:pt>
                <c:pt idx="3">
                  <c:v>0.09</c:v>
                </c:pt>
                <c:pt idx="4">
                  <c:v>1.95E-2</c:v>
                </c:pt>
                <c:pt idx="5">
                  <c:v>6.7500000000000004E-2</c:v>
                </c:pt>
                <c:pt idx="6">
                  <c:v>5.3999999999999999E-2</c:v>
                </c:pt>
                <c:pt idx="7">
                  <c:v>5.5599999999999997E-2</c:v>
                </c:pt>
                <c:pt idx="8">
                  <c:v>0.10929999999999999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01-4B11-9601-64E0A016CF9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Does not apply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The Visibility of Police in the Community</c:v>
                </c:pt>
                <c:pt idx="1">
                  <c:v>The City's Overall Efforts to Prevent Crime</c:v>
                </c:pt>
                <c:pt idx="2">
                  <c:v>The Enforcement of Local Traffic Laws</c:v>
                </c:pt>
                <c:pt idx="3">
                  <c:v>Code Enforcement Services</c:v>
                </c:pt>
                <c:pt idx="4">
                  <c:v>How Quickly Police Respond to Emergencies</c:v>
                </c:pt>
                <c:pt idx="5">
                  <c:v>The Response to Drug Control</c:v>
                </c:pt>
                <c:pt idx="6">
                  <c:v>The Response to Property Crime</c:v>
                </c:pt>
                <c:pt idx="7">
                  <c:v>The Level of Community Outreach</c:v>
                </c:pt>
                <c:pt idx="8">
                  <c:v>The Response to Issues with Transients</c:v>
                </c:pt>
              </c:strCache>
            </c:strRef>
          </c:cat>
          <c:val>
            <c:numRef>
              <c:f>Sheet1!$F$2:$F$10</c:f>
              <c:numCache>
                <c:formatCode>0.00%</c:formatCode>
                <c:ptCount val="9"/>
                <c:pt idx="0">
                  <c:v>1.4999999999999999E-2</c:v>
                </c:pt>
                <c:pt idx="1">
                  <c:v>4.4900000000000002E-2</c:v>
                </c:pt>
                <c:pt idx="2">
                  <c:v>4.6399999999999997E-2</c:v>
                </c:pt>
                <c:pt idx="3">
                  <c:v>0.13339999999999999</c:v>
                </c:pt>
                <c:pt idx="4">
                  <c:v>0.17369999999999999</c:v>
                </c:pt>
                <c:pt idx="5">
                  <c:v>0.24740000000000001</c:v>
                </c:pt>
                <c:pt idx="6">
                  <c:v>0.21890000000000001</c:v>
                </c:pt>
                <c:pt idx="7">
                  <c:v>0.1336</c:v>
                </c:pt>
                <c:pt idx="8">
                  <c:v>0.12570000000000001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01-4B11-9601-64E0A016C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5C73-4E44-8EE6-686712C72F37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5C73-4E44-8EE6-686712C72F37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5C73-4E44-8EE6-686712C72F37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5C73-4E44-8EE6-686712C72F37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5C73-4E44-8EE6-686712C72F37}"/>
              </c:ext>
            </c:extLst>
          </c:dPt>
          <c:cat>
            <c:strRef>
              <c:f>Sheet1!$A$2:$A$6</c:f>
              <c:strCache>
                <c:ptCount val="5"/>
                <c:pt idx="0">
                  <c:v>None of the above</c:v>
                </c:pt>
                <c:pt idx="1">
                  <c:v>Enforcement of cleanup of litter and debris on private property</c:v>
                </c:pt>
                <c:pt idx="2">
                  <c:v>Enforcing the mowing/trimming of grass and weeds on private property</c:v>
                </c:pt>
                <c:pt idx="3">
                  <c:v>Enforcing codes designed to protect public safety and health</c:v>
                </c:pt>
                <c:pt idx="4">
                  <c:v>Enforcing sign regulation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4.2000000000000003E-2</c:v>
                </c:pt>
                <c:pt idx="1">
                  <c:v>0.61260000000000003</c:v>
                </c:pt>
                <c:pt idx="2">
                  <c:v>0.41589999999999999</c:v>
                </c:pt>
                <c:pt idx="3">
                  <c:v>0.62909999999999999</c:v>
                </c:pt>
                <c:pt idx="4">
                  <c:v>0.1396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C73-4E44-8EE6-686712C72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Most Important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Quality building design</c:v>
                </c:pt>
                <c:pt idx="1">
                  <c:v>Diversity in building design</c:v>
                </c:pt>
                <c:pt idx="2">
                  <c:v>Streetscape design and layout</c:v>
                </c:pt>
                <c:pt idx="3">
                  <c:v>Parks and open spaces are walkable for neighborhood enjoyment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0.18229999999999999</c:v>
                </c:pt>
                <c:pt idx="1">
                  <c:v>5.1400000000000001E-2</c:v>
                </c:pt>
                <c:pt idx="2">
                  <c:v>0.2253</c:v>
                </c:pt>
                <c:pt idx="3">
                  <c:v>0.55120000000000002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2D-4914-A668-845D279801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Moderately Important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Quality building design</c:v>
                </c:pt>
                <c:pt idx="1">
                  <c:v>Diversity in building design</c:v>
                </c:pt>
                <c:pt idx="2">
                  <c:v>Streetscape design and layout</c:v>
                </c:pt>
                <c:pt idx="3">
                  <c:v>Parks and open spaces are walkable for neighborhood enjoyment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0.2873</c:v>
                </c:pt>
                <c:pt idx="1">
                  <c:v>8.9899999999999994E-2</c:v>
                </c:pt>
                <c:pt idx="2">
                  <c:v>0.45050000000000001</c:v>
                </c:pt>
                <c:pt idx="3">
                  <c:v>0.18490000000000001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2D-4914-A668-845D279801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Very Important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Quality building design</c:v>
                </c:pt>
                <c:pt idx="1">
                  <c:v>Diversity in building design</c:v>
                </c:pt>
                <c:pt idx="2">
                  <c:v>Streetscape design and layout</c:v>
                </c:pt>
                <c:pt idx="3">
                  <c:v>Parks and open spaces are walkable for neighborhood enjoyment</c:v>
                </c:pt>
              </c:strCache>
            </c:strRef>
          </c:cat>
          <c:val>
            <c:numRef>
              <c:f>Sheet1!$D$2:$D$5</c:f>
              <c:numCache>
                <c:formatCode>0.00%</c:formatCode>
                <c:ptCount val="4"/>
                <c:pt idx="0">
                  <c:v>0.3775</c:v>
                </c:pt>
                <c:pt idx="1">
                  <c:v>0.26419999999999999</c:v>
                </c:pt>
                <c:pt idx="2">
                  <c:v>0.20330000000000001</c:v>
                </c:pt>
                <c:pt idx="3">
                  <c:v>0.1472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2D-4914-A668-845D279801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Least Important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Quality building design</c:v>
                </c:pt>
                <c:pt idx="1">
                  <c:v>Diversity in building design</c:v>
                </c:pt>
                <c:pt idx="2">
                  <c:v>Streetscape design and layout</c:v>
                </c:pt>
                <c:pt idx="3">
                  <c:v>Parks and open spaces are walkable for neighborhood enjoyment</c:v>
                </c:pt>
              </c:strCache>
            </c:strRef>
          </c:cat>
          <c:val>
            <c:numRef>
              <c:f>Sheet1!$E$2:$E$5</c:f>
              <c:numCache>
                <c:formatCode>0.00%</c:formatCode>
                <c:ptCount val="4"/>
                <c:pt idx="0">
                  <c:v>0.15290000000000001</c:v>
                </c:pt>
                <c:pt idx="1">
                  <c:v>0.59450000000000003</c:v>
                </c:pt>
                <c:pt idx="2">
                  <c:v>0.12089999999999999</c:v>
                </c:pt>
                <c:pt idx="3">
                  <c:v>0.1167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2D-4914-A668-845D279801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2024 Community Survey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Monday, June 03, 2024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Q4: Which items Influence your Perception of the City of Central Point the most?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87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EXCELLENT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GOOD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SATISFACTORY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POOR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DOES NOT APPLY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Quality of Services Provided by the City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25.15%
168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51.50%
344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17.22%
115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1.80%
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4.34%
29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Value that you receive for your Tax Dollars and Fees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17.84%
119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40.18%
268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25.94%
173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10.04%
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6.00%
40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2.70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Image of the City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29.64%
198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49.25%
329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16.47%
110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2.69%
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1.95%
13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How well the City is Supporting Growth and Development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19.91%
133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43.26%
289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24.85%
166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5.84%
39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6.14%
41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2.82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General Feeling of Safety in the City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37.72%
252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44.61%
298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13.47%
90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3.14%
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1.05%
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Quality of New Development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20.06%
134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42.37%
283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24.85%
166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5.39%
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7.34%
49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2.83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Q5: In your opinion, what should be the top spending priorities for Central Point’s local government programs? Please rank items by most important (1) to least important (5).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565   Skipped: 104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Q5: In your opinion, what should be the top spending priorities for Central Point’s local government programs? Please rank items by most important (1) to least important (5).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565   Skipped: 104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87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Parks facilities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15.04%
85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16.64%
94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31.68%
179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28.32%
160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8.32%
47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Road Maintenance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16.46%
93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36.99%
209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18.94%
107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16.28%
92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11.33%
64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3.31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Recreation programs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4.07%
23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7.96%
45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15.22%
86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29.73%
168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43.01%
243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Police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50.62%
286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23.01%
130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11.68%
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7.43%
42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7.26%
41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4.02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Economic Development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13.81%
78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15.40%
87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22.48%
127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18.23%
103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30.09%
170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Q6: Which areas of the transportation and infrastructure do you want to receive the most emphasis over the following two years? (Choose two)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657   Skipped: 12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Q6: Which areas of the transportation and infrastructure do you want to receive the most emphasis over the following two years? (Choose two)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657   Skipped: 12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Maintenance of major City streets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48.86%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Maintenance of streets in your neighborhood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31.66%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Adequacy of city street lighting in your neighborhood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19.03%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Condition of sidewalks in your neighborhood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16.13%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On-street bicycle infrastructure (bike lanes/signs/arrows)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7.61%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Accessibility of public transportation options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7.31%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Availability of safe pedestrian ways on major streets and routes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24.66%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Availability of safe pedestrian ways in your neighborhood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8.68%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Quality of sidewalks for people with mobility challenges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12.63%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Traffic calming measures in your neighborhood, for example, traffic circles, speed humps, or radar speed signs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21.16%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Alternative means of transportation such as transit, bicycling, walking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7.15%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Q7: Please rate your satisfaction with the following police and public safety services in Central Point?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Q7: Please rate your satisfaction with the following police and public safety services in Central Point?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87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EXCELLENT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GOOD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SATISFACTORY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POOR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DOES NOT APPLY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Visibility of Police in the Community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35.93%
240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41.47%
277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16.17%
108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4.94%
33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1.50%
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City's Overall Efforts to Prevent Crime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35.48%
237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40.72%
272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15.12%
101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4.19%
28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4.49%
30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Enforcement of Local Traffic Laws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22.46%
150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43.11%
288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21.86%
146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7.93%
53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4.64%
31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2.84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Code Enforcement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18.29%
122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36.88%
246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22.49%
150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9.00%
60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13.34%
89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2.74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How Quickly Police Respond to Emergencies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38.17%
255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30.84%
206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11.68%
78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1.95%
13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17.37%
116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3.27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Response to Drug Control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18.14%
121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29.84%
199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20.54%
137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6.75%
45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24.74%
165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2.79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Response to Property Crime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20.54%
137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33.43%
223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18.74%
125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5.40%
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21.89%
146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2.88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Level of Community Outreach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22.97%
153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35.29%
235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22.82%
152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5.56%
37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13.36%
89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2.87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Response to Issues with Transients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23.95%
160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29.79%
199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22.75%
152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10.93%
73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12.57%
84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2.76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Q8: Which areas of code enforcement should receive the Most Emphasis? (Choose two)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666   Skipped: 3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Q8: Which areas of code enforcement should receive the Most Emphasis? (Choose two)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666   Skipped: 3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None of the above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4.20%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Enforcement of cleanup of litter and debris on private property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61.26%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Enforcing the mowing/trimming of grass and weeds on private property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41.59%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Enforcing codes designed to protect public safety and health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62.91%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Enforcing sign regulation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13.96%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1225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Q9: As the City grows, what do you think is most important in maintaining the City’s Small-Town Feel? Please rank items by most important to least important.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562   Skipped: 107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Date Created: Friday, February 16, 2024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669</a:t>
            </a:r>
            <a:endParaRPr dirty="0"/>
          </a:p>
        </p:txBody>
      </p:sp>
      <p:sp>
        <p:nvSpPr>
          <p:cNvPr id="4" name="Text Placa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Total Responses</a:t>
            </a:r>
            <a:endParaRPr dirty="0"/>
          </a:p>
        </p:txBody>
      </p:sp>
      <p:sp>
        <p:nvSpPr>
          <p:cNvPr id="5" name="Text Placa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Complete Responses: 669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Q9: As the City grows, what do you think is most important in maintaining the City’s Small-Town Feel? Please rank items by most important to least important.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562   Skipped: 107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0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MOST IMPORTANT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MODERATELY IMPORTANT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NOT VERY IMPORTANT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LEAST IMPORTANT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Quality building design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18.23%
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28.73%
156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37.75%
205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15.29%
83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543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Diversity in building design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5.14%
28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8.99%
49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26.42%
144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59.45%
324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545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4.26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Streetscape design and layout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22.53%
123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45.05%
246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20.33%
111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12.09%
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2.54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Parks and open spaces are walkable for neighborhood enjoyment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55.12%
307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18.49%
103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14.72%
82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11.67%
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2.09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Q10: Please rate your interest in community and land use planning issues including: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667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Q10: Please rate your interest in community and land use planning issues including: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667   Skipped: 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6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VERY INTERESTED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SOMEWHAT INTERESTED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NOT INTERESTED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Planning for the next 20-years of growth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36.88%
246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42.28%
282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20.84%
139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Revising land development code requirements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26.24%
175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47.68%
318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26.09%
174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Participating in local land use decisions, such as residential subdivisions, commercial developments, etc.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35.74%
238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39.64%
264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24.62%
164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Q11: Which of the following topics regarding Community Planning and Development would you like to be featured in the City Newsletter or on Social Media? (Select ALL those that apply)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645   Skipped: 24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Q11: Which of the following topics regarding Community Planning and Development would you like to be featured in the City Newsletter or on Social Media? (Select ALL those that apply)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645   Skipped: 24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Oregon Land Use Program basics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34.73%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Quarterly updates on land use applications and developments happening around the City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76.28%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492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How to effectively participate in a public hearing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30.70%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Pending state legislation or rule-making and potential impacts on Central Point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69.77%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450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How to apply for a permit to build an ADU or remodel your house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28.22%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topics of interest (please describe)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3.72%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1570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Q12: Have you attended any of the following City Events?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Q12: Have you attended any of the following City Events?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6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66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DON'T KNOW ABOUT THIS EVENT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Easter Eggstravaganza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30.98%
206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63.46%
422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5.56%
37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Made in Southern Oregon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67.07%
448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26.50%
177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6.44%
43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4th of July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83.81%
559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15.44%
103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0.75%
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Movies in the Park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31.78%
212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64.17%
428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4.05%
27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Hispanic Heritage Celebration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9.13%
61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73.20%
489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17.66%
118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Battle of the Food Trucks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44.01%
294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47.31%
316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8.68%
58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Community Christmas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58.92%
393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35.98%
240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5.10%
34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Q13: What park do you visit the most? (Choose up to 3)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667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Q13: What park do you visit the most? (Choose up to 3)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667   Skipped: 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None of the above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Don Jones Memorial Park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Robert Pfaff Park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31.78%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Twin Creeks Park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55.77%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Don and Flo Bohnert Farm Park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20.54%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Flanagan Park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8.40%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Van Horn Park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9.30%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William Mott Memorial Park &amp; Wetland Area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4.35%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1226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Q14: The Central Point Little League Baseball Complex Project, originally projected to cost less, now necessitates a total investment of $8 million. A generous private donation of $1.5 million, matched equally by the City, has kickstarted the funding. In the project's initial phase, city personnel will focus on refurbishing several fields and overseeing a substantial portion of site development. Future phases of the project (300’ field, 250’ field, parking facility &amp; lights), however, hinge on the approval of a $4 million general obligation bond by voters. This bond would lead to an increase in property taxes, estimated at an additional $0.25 per $1,000 of assessed property value. To put this into perspective, a property assessed at $450,000 would see an annual increase of $112.50 in property taxes.Given this information, would you support the approval of the general obligation bond to fund future phases of the Central Point Little League Baseball Complex Project?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Q1: What do you enjoy most about living in Central Point? (Choose all that apply)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Q14: The Central Point Little League Baseball Complex Project, originally projected to cost less, now necessitates a total investment of $8 million. A generous private donation of $1.5 million, matched equally by the City, has kickstarted the funding. In the project's initial phase, city personnel will focus on refurbishing several fields and overseeing a substantial portion of site development. Future phases of the project (300’ field, 250’ field, parking facility &amp; lights), however, hinge on the approval of a $4 million general obligation bond by voters. This bond would lead to an increase in property taxes, estimated at an additional $0.25 per $1,000 of assessed property value. To put this into perspective, a property assessed at $450,000 would see an annual increase of $112.50 in property taxes.Given this information, would you support the approval of the general obligation bond to fund future phases of the Central Point Little League Baseball Complex Project?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Yes, I support the approval of the general obligation bond.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27.40%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No, I do not support the approval of the general obligation bond.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need more information before making a decision.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27.84%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have no opinion on this matter.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9.43%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Q15: How frequently would you like to receive information from the City?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660   Skipped: 9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Q15: How frequently would you like to receive information from the City?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660   Skipped: 9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Monthly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55.15%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Quarterly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44.85%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Q16: Choose your top three preferred sources to receive News and Information about City Programs, Services, and Events?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669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Q16: Choose your top three preferred sources to receive News and Information about City Programs, Services, and Events?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669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Monthly Newsletter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82.51%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City Website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31.54%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Newspaper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9.72%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Friends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6.13%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Radio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3.89%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Social Media (Administered by City of Central Point)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38.12%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Public Meetings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TV Local News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24.36%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Recreation Guide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46.64%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2.69%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1664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Q17: Which of the following topics would you like the City of Central Point to include in the City Newsletter or other outreach platforms? (Choose all that apply)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665   Skipped: 4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Q17: Which of the following topics would you like the City of Central Point to include in the City Newsletter or other outreach platforms? (Choose all that apply)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665   Skipped: 4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City Council’s goals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59.70%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397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Public Safety (Police)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72.33%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481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Public Works (Infrastructure and Transportation Updates)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61.05%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Special Events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78.95%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525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Community Development Information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61.50%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Parks and Recreation programs and events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70.38%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5.26%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Q18: In terms of communication from the City of Central Point, which two areas listed below could use the most improvement? (Choose two)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667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Q18: In terms of communication from the City of Central Point, which two areas listed below could use the most improvement? (Choose two)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667   Skipped: 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None of the above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22.79%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availability of information about City programs and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60.72%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overall quality of the City's website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22.19%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Timeliness of the information supplied by the City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21.14%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quality of content on the City of Central Point Social Media pages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26.99%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Access to bilingual material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4.95%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1059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Q19: Approximately how many years have you lived in Central Point?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665   Skipped: 4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Q1: What do you enjoy most about living in Central Point? (Choose all that apply)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Quiet neighborhoods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76.05%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Safety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67.07%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Scenery &amp; Environment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45.21%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Schools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26.20%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Small town feel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78.89%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527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Parks &amp; Open Spaces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55.39%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Recreation &amp; Special Events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38.47%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9.28%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2649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Q19: Approximately how many years have you lived in Central Point?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665   Skipped: 4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0-5 years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21.80%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5-10 years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17.89%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10-15 years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13.68%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15 years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46.62%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Q20: What is the preferred language spoken in your home?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664   Skipped: 5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Q20: What is the preferred language spoken in your home?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664   Skipped: 5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English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98.34%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653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Spanish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1.36%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0.30%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Q21: What is your age?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664   Skipped: 5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Q21: What is your age?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664   Skipped: 5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Under 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18-25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0.45%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26-35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7.53%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36-45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14.61%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46-55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14.46%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62.95%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Q22: Do you work outside of Central Point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657   Skipped: 12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Q22: Do you work outside of Central Point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657   Skipped: 12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36.68%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63.32%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657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Q23: How many children under age 18 live in your household?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665   Skipped: 4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Q23: How many children under age 18 live in your household?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665   Skipped: 4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None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74.29%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494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9.92%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10.83%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 or more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1.80%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Q24: What is your gender?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667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Q2: How satisfied are you with the City of Central Point regarding the following qualities and conditions in Central Point?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669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Q24: What is your gender?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667   Skipped: 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Male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35.08%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Female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59.07%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394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0.60%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Prefer not to answer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5.25%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Q25: Would you say your total annual household income is…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664   Skipped: 5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Q25: Would you say your total annual household income is…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664   Skipped: 5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Under $50,000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17.32%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$50,000 to $74,999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19.13%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$75,000 to $99,999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13.70%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$100,000 to $149,000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18.37%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$150,000 to $199,999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5.12%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$200,000 or more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5.87%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Prefer not to answer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20.48%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Q2: How satisfied are you with the City of Central Point regarding the following qualities and conditions in Central Point?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669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87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EXCELLENT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GOOD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SATISFACTORY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POOR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DOES NOT APPLY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Overall appearance of the City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31.39%
210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55.31%
370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10.91%
73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1.94%
13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0.45%
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Traffic flow on major streets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14.95%
100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46.34%
310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27.65%
185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10.31%
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0.75%
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Ease of walking in town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32.14%
215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43.80%
293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17.04%
114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2.54%
17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4.48%
30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Cleanliness of public spaces (i.e. streets, parks, etc.)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38.57%
258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45.74%
306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13.15%
88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2.09%
14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0.45%
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 a place to live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55.09%
368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36.38%
243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6.74%
45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1.20%
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0.60%
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 a place to raise children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41.11%
275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26.76%
179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6.88%
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1.20%
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24.07%
161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3.42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 a place to work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19.88%
133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27.35%
183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8.67%
58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2.39%
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41.70%
279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 a place to shop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13.60%
91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34.23%
229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36.47%
244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11.81%
79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3.89%
26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2.52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 a place for dining and entertainment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12.41%
83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33.78%
226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35.28%
236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15.99%
107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2.54%
17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2.44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 a place to connect and interact with your neighbors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28.10%
188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43.95%
294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23.32%
156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2.54%
17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2.09%
14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Q3: How well does the City of Central Point meet your needs regarding delivery of the following services?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669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Q3: How well does the City of Central Point meet your needs regarding delivery of the following services?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669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87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EXCELLENT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GOOD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SATISFACTORY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POOR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DOES NOT APPLY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City's level of communication with its citizens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26.46%
177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44.99%
301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20.18%
135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4.78%
32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3.59%
24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2.97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Accessibility to Council members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11.21%
75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28.85%
193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23.77%
159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6.88%
46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29.30%
196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2.63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Quality of customer service received from City employees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34.68%
232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31.84%
213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16.59%
111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3.14%
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13.75%
92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3.14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Enforcement of City Codes and Ordinances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17.64%
118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38.27%
256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23.17%
155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10.46%
70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10.46%
70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2.70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Maintenance of City Streets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26.46%
177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44.39%
297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20.33%
136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7.92%
53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0.90%
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2.90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Quality of programs offered through the Recreation Guide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33.78%
226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38.71%
259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11.96%
80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1.79%
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13.75%
92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Quality of community special events (i.e. Community Christmas and the 4th of July Parade, etc.)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48.73%
326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35.58%
238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9.87%
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0.75%
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5.08%
34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3.39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Q4: Which items Influence your Perception of the City of Central Point the most?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668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3852</Words>
  <Application>Microsoft Office PowerPoint</Application>
  <PresentationFormat>On-screen Show (16:9)</PresentationFormat>
  <Paragraphs>906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Arial</vt:lpstr>
      <vt:lpstr>Helvetica Neue</vt:lpstr>
      <vt:lpstr>Data slides</vt:lpstr>
      <vt:lpstr>PowerPoint Presentation</vt:lpstr>
      <vt:lpstr>669</vt:lpstr>
      <vt:lpstr>Q1: What do you enjoy most about living in Central Point? (Choose all that apply)</vt:lpstr>
      <vt:lpstr>Q1: What do you enjoy most about living in Central Point? (Choose all that apply)</vt:lpstr>
      <vt:lpstr>Q2: How satisfied are you with the City of Central Point regarding the following qualities and conditions in Central Point?</vt:lpstr>
      <vt:lpstr>Q2: How satisfied are you with the City of Central Point regarding the following qualities and conditions in Central Point?</vt:lpstr>
      <vt:lpstr>Q3: How well does the City of Central Point meet your needs regarding delivery of the following services?</vt:lpstr>
      <vt:lpstr>Q3: How well does the City of Central Point meet your needs regarding delivery of the following services?</vt:lpstr>
      <vt:lpstr>Q4: Which items Influence your Perception of the City of Central Point the most?</vt:lpstr>
      <vt:lpstr>Q4: Which items Influence your Perception of the City of Central Point the most?</vt:lpstr>
      <vt:lpstr>Q5: In your opinion, what should be the top spending priorities for Central Point’s local government programs? Please rank items by most important (1) to least important (5).</vt:lpstr>
      <vt:lpstr>Q5: In your opinion, what should be the top spending priorities for Central Point’s local government programs? Please rank items by most important (1) to least important (5).</vt:lpstr>
      <vt:lpstr>Q6: Which areas of the transportation and infrastructure do you want to receive the most emphasis over the following two years? (Choose two)</vt:lpstr>
      <vt:lpstr>Q6: Which areas of the transportation and infrastructure do you want to receive the most emphasis over the following two years? (Choose two)</vt:lpstr>
      <vt:lpstr>Q7: Please rate your satisfaction with the following police and public safety services in Central Point?</vt:lpstr>
      <vt:lpstr>Q7: Please rate your satisfaction with the following police and public safety services in Central Point?</vt:lpstr>
      <vt:lpstr>Q8: Which areas of code enforcement should receive the Most Emphasis? (Choose two)</vt:lpstr>
      <vt:lpstr>Q8: Which areas of code enforcement should receive the Most Emphasis? (Choose two)</vt:lpstr>
      <vt:lpstr>Q9: As the City grows, what do you think is most important in maintaining the City’s Small-Town Feel? Please rank items by most important to least important.</vt:lpstr>
      <vt:lpstr>Q9: As the City grows, what do you think is most important in maintaining the City’s Small-Town Feel? Please rank items by most important to least important.</vt:lpstr>
      <vt:lpstr>Q10: Please rate your interest in community and land use planning issues including:</vt:lpstr>
      <vt:lpstr>Q10: Please rate your interest in community and land use planning issues including:</vt:lpstr>
      <vt:lpstr>Q11: Which of the following topics regarding Community Planning and Development would you like to be featured in the City Newsletter or on Social Media? (Select ALL those that apply)</vt:lpstr>
      <vt:lpstr>Q11: Which of the following topics regarding Community Planning and Development would you like to be featured in the City Newsletter or on Social Media? (Select ALL those that apply)</vt:lpstr>
      <vt:lpstr>Q12: Have you attended any of the following City Events?</vt:lpstr>
      <vt:lpstr>Q12: Have you attended any of the following City Events?</vt:lpstr>
      <vt:lpstr>Q13: What park do you visit the most? (Choose up to 3)</vt:lpstr>
      <vt:lpstr>Q13: What park do you visit the most? (Choose up to 3)</vt:lpstr>
      <vt:lpstr>Q14: The Central Point Little League Baseball Complex Project, originally projected to cost less, now necessitates a total investment of $8 million. A generous private donation of $1.5 million, matched equally by the City, has kickstarted the funding. In the project's initial phase, city personnel will focus on refurbishing several fields and overseeing a substantial portion of site development. Future phases of the project (300’ field, 250’ field, parking facility &amp; lights), however, hinge on the approval of a $4 million general obligation bond by voters. This bond would lead to an increase in property taxes, estimated at an additional $0.25 per $1,000 of assessed property value. To put this into perspective, a property assessed at $450,000 would see an annual increase of $112.50 in property taxes.Given this information, would you support the approval of the general obligation bond to fund future phases of the Central Point Little League Baseball Complex Project?</vt:lpstr>
      <vt:lpstr>Q14: The Central Point Little League Baseball Complex Project, originally projected to cost less, now necessitates a total investment of $8 million. A generous private donation of $1.5 million, matched equally by the City, has kickstarted the funding. In the project's initial phase, city personnel will focus on refurbishing several fields and overseeing a substantial portion of site development. Future phases of the project (300’ field, 250’ field, parking facility &amp; lights), however, hinge on the approval of a $4 million general obligation bond by voters. This bond would lead to an increase in property taxes, estimated at an additional $0.25 per $1,000 of assessed property value. To put this into perspective, a property assessed at $450,000 would see an annual increase of $112.50 in property taxes.Given this information, would you support the approval of the general obligation bond to fund future phases of the Central Point Little League Baseball Complex Project?</vt:lpstr>
      <vt:lpstr>Q15: How frequently would you like to receive information from the City?</vt:lpstr>
      <vt:lpstr>Q15: How frequently would you like to receive information from the City?</vt:lpstr>
      <vt:lpstr>Q16: Choose your top three preferred sources to receive News and Information about City Programs, Services, and Events?</vt:lpstr>
      <vt:lpstr>Q16: Choose your top three preferred sources to receive News and Information about City Programs, Services, and Events?</vt:lpstr>
      <vt:lpstr>Q17: Which of the following topics would you like the City of Central Point to include in the City Newsletter or other outreach platforms? (Choose all that apply)</vt:lpstr>
      <vt:lpstr>Q17: Which of the following topics would you like the City of Central Point to include in the City Newsletter or other outreach platforms? (Choose all that apply)</vt:lpstr>
      <vt:lpstr>Q18: In terms of communication from the City of Central Point, which two areas listed below could use the most improvement? (Choose two)</vt:lpstr>
      <vt:lpstr>Q18: In terms of communication from the City of Central Point, which two areas listed below could use the most improvement? (Choose two)</vt:lpstr>
      <vt:lpstr>Q19: Approximately how many years have you lived in Central Point?</vt:lpstr>
      <vt:lpstr>Q19: Approximately how many years have you lived in Central Point?</vt:lpstr>
      <vt:lpstr>Q20: What is the preferred language spoken in your home?</vt:lpstr>
      <vt:lpstr>Q20: What is the preferred language spoken in your home?</vt:lpstr>
      <vt:lpstr>Q21: What is your age?</vt:lpstr>
      <vt:lpstr>Q21: What is your age?</vt:lpstr>
      <vt:lpstr>Q22: Do you work outside of Central Point</vt:lpstr>
      <vt:lpstr>Q22: Do you work outside of Central Point</vt:lpstr>
      <vt:lpstr>Q23: How many children under age 18 live in your household?</vt:lpstr>
      <vt:lpstr>Q23: How many children under age 18 live in your household?</vt:lpstr>
      <vt:lpstr>Q24: What is your gender?</vt:lpstr>
      <vt:lpstr>Q24: What is your gender?</vt:lpstr>
      <vt:lpstr>Q25: Would you say your total annual household income is…</vt:lpstr>
      <vt:lpstr>Q25: Would you say your total annual household income is…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 Caldwell</dc:creator>
  <cp:lastModifiedBy>Lara Caldwell</cp:lastModifiedBy>
  <cp:revision>1</cp:revision>
  <dcterms:modified xsi:type="dcterms:W3CDTF">2024-06-04T00:15:23Z</dcterms:modified>
</cp:coreProperties>
</file>